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60" r:id="rId3"/>
    <p:sldId id="283" r:id="rId4"/>
    <p:sldId id="284" r:id="rId5"/>
    <p:sldId id="285" r:id="rId6"/>
    <p:sldId id="259" r:id="rId7"/>
    <p:sldId id="272" r:id="rId8"/>
    <p:sldId id="262" r:id="rId9"/>
    <p:sldId id="273" r:id="rId10"/>
    <p:sldId id="279" r:id="rId11"/>
    <p:sldId id="276" r:id="rId12"/>
    <p:sldId id="271" r:id="rId13"/>
    <p:sldId id="275" r:id="rId14"/>
    <p:sldId id="280" r:id="rId15"/>
    <p:sldId id="265" r:id="rId16"/>
    <p:sldId id="282" r:id="rId17"/>
    <p:sldId id="278" r:id="rId18"/>
    <p:sldId id="268" r:id="rId19"/>
    <p:sldId id="277" r:id="rId20"/>
    <p:sldId id="281" r:id="rId21"/>
    <p:sldId id="266" r:id="rId22"/>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52" autoAdjust="0"/>
    <p:restoredTop sz="94660"/>
  </p:normalViewPr>
  <p:slideViewPr>
    <p:cSldViewPr snapToGrid="0" showGuides="1">
      <p:cViewPr varScale="1">
        <p:scale>
          <a:sx n="115" d="100"/>
          <a:sy n="115" d="100"/>
        </p:scale>
        <p:origin x="79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E307109-BD40-4DA3-8060-E3A46680CB4C}" type="datetimeFigureOut">
              <a:rPr lang="de-DE" smtClean="0"/>
              <a:t>29.11.2023</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8782EA1-079E-4644-889C-F7162BB72DD5}" type="slidenum">
              <a:rPr lang="de-DE" smtClean="0"/>
              <a:t>‹Nr.›</a:t>
            </a:fld>
            <a:endParaRPr lang="de-DE"/>
          </a:p>
        </p:txBody>
      </p:sp>
    </p:spTree>
    <p:extLst>
      <p:ext uri="{BB962C8B-B14F-4D97-AF65-F5344CB8AC3E}">
        <p14:creationId xmlns:p14="http://schemas.microsoft.com/office/powerpoint/2010/main" val="1376546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305FD93-390D-490D-B956-CE3D7AD39FA3}" type="datetime1">
              <a:rPr lang="de-DE" smtClean="0"/>
              <a:t>29.11.2023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68BE1D2-718F-46C1-B120-1B108FA58F15}" type="slidenum">
              <a:rPr lang="de-DE" smtClean="0"/>
              <a:t>‹Nr.›</a:t>
            </a:fld>
            <a:endParaRPr lang="de-DE"/>
          </a:p>
        </p:txBody>
      </p:sp>
    </p:spTree>
    <p:extLst>
      <p:ext uri="{BB962C8B-B14F-4D97-AF65-F5344CB8AC3E}">
        <p14:creationId xmlns:p14="http://schemas.microsoft.com/office/powerpoint/2010/main" val="238705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4BBD89E-C8F2-439E-BA4E-53DFEAEF201A}" type="datetime1">
              <a:rPr lang="de-DE" smtClean="0"/>
              <a:t>29.11.2023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68BE1D2-718F-46C1-B120-1B108FA58F15}" type="slidenum">
              <a:rPr lang="de-DE" smtClean="0"/>
              <a:t>‹Nr.›</a:t>
            </a:fld>
            <a:endParaRPr lang="de-DE"/>
          </a:p>
        </p:txBody>
      </p:sp>
    </p:spTree>
    <p:extLst>
      <p:ext uri="{BB962C8B-B14F-4D97-AF65-F5344CB8AC3E}">
        <p14:creationId xmlns:p14="http://schemas.microsoft.com/office/powerpoint/2010/main" val="480588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55A9768-4049-49BC-A5CF-45772FC46843}" type="datetime1">
              <a:rPr lang="de-DE" smtClean="0"/>
              <a:t>29.11.2023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68BE1D2-718F-46C1-B120-1B108FA58F15}" type="slidenum">
              <a:rPr lang="de-DE" smtClean="0"/>
              <a:t>‹Nr.›</a:t>
            </a:fld>
            <a:endParaRPr lang="de-DE"/>
          </a:p>
        </p:txBody>
      </p:sp>
    </p:spTree>
    <p:extLst>
      <p:ext uri="{BB962C8B-B14F-4D97-AF65-F5344CB8AC3E}">
        <p14:creationId xmlns:p14="http://schemas.microsoft.com/office/powerpoint/2010/main" val="3727994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7A7FFF4-2009-463E-B738-317C1303ABDE}" type="datetime1">
              <a:rPr lang="de-DE" smtClean="0"/>
              <a:t>29.11.2023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68BE1D2-718F-46C1-B120-1B108FA58F15}" type="slidenum">
              <a:rPr lang="de-DE" smtClean="0"/>
              <a:t>‹Nr.›</a:t>
            </a:fld>
            <a:endParaRPr lang="de-DE"/>
          </a:p>
        </p:txBody>
      </p:sp>
    </p:spTree>
    <p:extLst>
      <p:ext uri="{BB962C8B-B14F-4D97-AF65-F5344CB8AC3E}">
        <p14:creationId xmlns:p14="http://schemas.microsoft.com/office/powerpoint/2010/main" val="4193416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86010ACE-3F28-4252-B3C8-05A267376033}" type="datetime1">
              <a:rPr lang="de-DE" smtClean="0"/>
              <a:t>29.11.2023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68BE1D2-718F-46C1-B120-1B108FA58F15}" type="slidenum">
              <a:rPr lang="de-DE" smtClean="0"/>
              <a:t>‹Nr.›</a:t>
            </a:fld>
            <a:endParaRPr lang="de-DE"/>
          </a:p>
        </p:txBody>
      </p:sp>
    </p:spTree>
    <p:extLst>
      <p:ext uri="{BB962C8B-B14F-4D97-AF65-F5344CB8AC3E}">
        <p14:creationId xmlns:p14="http://schemas.microsoft.com/office/powerpoint/2010/main" val="343264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1550B54-33F6-457E-8E48-D8D6F4B59679}" type="datetime1">
              <a:rPr lang="de-DE" smtClean="0"/>
              <a:t>29.11.2023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68BE1D2-718F-46C1-B120-1B108FA58F15}" type="slidenum">
              <a:rPr lang="de-DE" smtClean="0"/>
              <a:t>‹Nr.›</a:t>
            </a:fld>
            <a:endParaRPr lang="de-DE"/>
          </a:p>
        </p:txBody>
      </p:sp>
    </p:spTree>
    <p:extLst>
      <p:ext uri="{BB962C8B-B14F-4D97-AF65-F5344CB8AC3E}">
        <p14:creationId xmlns:p14="http://schemas.microsoft.com/office/powerpoint/2010/main" val="423221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D64E352-EB0C-4CF1-BD07-71CC1F174ED0}" type="datetime1">
              <a:rPr lang="de-DE" smtClean="0"/>
              <a:t>29.11.2023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68BE1D2-718F-46C1-B120-1B108FA58F15}" type="slidenum">
              <a:rPr lang="de-DE" smtClean="0"/>
              <a:t>‹Nr.›</a:t>
            </a:fld>
            <a:endParaRPr lang="de-DE"/>
          </a:p>
        </p:txBody>
      </p:sp>
    </p:spTree>
    <p:extLst>
      <p:ext uri="{BB962C8B-B14F-4D97-AF65-F5344CB8AC3E}">
        <p14:creationId xmlns:p14="http://schemas.microsoft.com/office/powerpoint/2010/main" val="404880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C8DCB48-5958-4238-880F-740F5D761A7F}" type="datetime1">
              <a:rPr lang="de-DE" smtClean="0"/>
              <a:t>29.11.2023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68BE1D2-718F-46C1-B120-1B108FA58F15}" type="slidenum">
              <a:rPr lang="de-DE" smtClean="0"/>
              <a:t>‹Nr.›</a:t>
            </a:fld>
            <a:endParaRPr lang="de-DE"/>
          </a:p>
        </p:txBody>
      </p:sp>
    </p:spTree>
    <p:extLst>
      <p:ext uri="{BB962C8B-B14F-4D97-AF65-F5344CB8AC3E}">
        <p14:creationId xmlns:p14="http://schemas.microsoft.com/office/powerpoint/2010/main" val="306941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8C14D20-E785-4F50-A95F-5EAE9432C1B6}" type="datetime1">
              <a:rPr lang="de-DE" smtClean="0"/>
              <a:t>29.11.2023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68BE1D2-718F-46C1-B120-1B108FA58F15}" type="slidenum">
              <a:rPr lang="de-DE" smtClean="0"/>
              <a:t>‹Nr.›</a:t>
            </a:fld>
            <a:endParaRPr lang="de-DE"/>
          </a:p>
        </p:txBody>
      </p:sp>
    </p:spTree>
    <p:extLst>
      <p:ext uri="{BB962C8B-B14F-4D97-AF65-F5344CB8AC3E}">
        <p14:creationId xmlns:p14="http://schemas.microsoft.com/office/powerpoint/2010/main" val="3411300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D815913A-B8D6-463C-8829-5EC148D612B5}" type="datetime1">
              <a:rPr lang="de-DE" smtClean="0"/>
              <a:t>29.11.2023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68BE1D2-718F-46C1-B120-1B108FA58F15}" type="slidenum">
              <a:rPr lang="de-DE" smtClean="0"/>
              <a:t>‹Nr.›</a:t>
            </a:fld>
            <a:endParaRPr lang="de-DE"/>
          </a:p>
        </p:txBody>
      </p:sp>
    </p:spTree>
    <p:extLst>
      <p:ext uri="{BB962C8B-B14F-4D97-AF65-F5344CB8AC3E}">
        <p14:creationId xmlns:p14="http://schemas.microsoft.com/office/powerpoint/2010/main" val="419145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27068F2C-78F9-482F-99CA-3CCB5E45F391}" type="datetime1">
              <a:rPr lang="de-DE" smtClean="0"/>
              <a:t>29.11.2023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68BE1D2-718F-46C1-B120-1B108FA58F15}" type="slidenum">
              <a:rPr lang="de-DE" smtClean="0"/>
              <a:t>‹Nr.›</a:t>
            </a:fld>
            <a:endParaRPr lang="de-DE"/>
          </a:p>
        </p:txBody>
      </p:sp>
    </p:spTree>
    <p:extLst>
      <p:ext uri="{BB962C8B-B14F-4D97-AF65-F5344CB8AC3E}">
        <p14:creationId xmlns:p14="http://schemas.microsoft.com/office/powerpoint/2010/main" val="3776386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F6224-F1FF-4D50-9743-BFA48C32BA25}" type="datetime1">
              <a:rPr lang="de-DE" smtClean="0"/>
              <a:t>29.11.2023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BE1D2-718F-46C1-B120-1B108FA58F15}" type="slidenum">
              <a:rPr lang="de-DE" smtClean="0"/>
              <a:t>‹Nr.›</a:t>
            </a:fld>
            <a:endParaRPr lang="de-DE"/>
          </a:p>
        </p:txBody>
      </p:sp>
    </p:spTree>
    <p:extLst>
      <p:ext uri="{BB962C8B-B14F-4D97-AF65-F5344CB8AC3E}">
        <p14:creationId xmlns:p14="http://schemas.microsoft.com/office/powerpoint/2010/main" val="1099857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3375533"/>
            <a:ext cx="9144000" cy="1262032"/>
          </a:xfrm>
        </p:spPr>
        <p:txBody>
          <a:bodyPr>
            <a:normAutofit fontScale="90000"/>
          </a:bodyPr>
          <a:lstStyle/>
          <a:p>
            <a:r>
              <a:rPr lang="de-DE" sz="4000" b="1" i="1" dirty="0"/>
              <a:t>Videoverhandlungen – wie viel Flexibilisierung verträgt der Rechtsstaat?</a:t>
            </a:r>
            <a:br>
              <a:rPr lang="de-DE" sz="4000" b="1" i="1" dirty="0"/>
            </a:br>
            <a:r>
              <a:rPr lang="de-DE" sz="3200" b="1" i="1" dirty="0"/>
              <a:t/>
            </a:r>
            <a:br>
              <a:rPr lang="de-DE" sz="3200" b="1" i="1" dirty="0"/>
            </a:br>
            <a:r>
              <a:rPr lang="de-DE" sz="3200" b="1" i="1" dirty="0"/>
              <a:t>- Die anwaltliche Sicht -</a:t>
            </a:r>
            <a:endParaRPr lang="de-DE" sz="3200" b="1" dirty="0"/>
          </a:p>
        </p:txBody>
      </p:sp>
      <p:sp>
        <p:nvSpPr>
          <p:cNvPr id="3" name="Untertitel 2"/>
          <p:cNvSpPr>
            <a:spLocks noGrp="1"/>
          </p:cNvSpPr>
          <p:nvPr>
            <p:ph type="subTitle" idx="1"/>
          </p:nvPr>
        </p:nvSpPr>
        <p:spPr>
          <a:xfrm>
            <a:off x="1524000" y="5302062"/>
            <a:ext cx="9144000" cy="443984"/>
          </a:xfrm>
        </p:spPr>
        <p:txBody>
          <a:bodyPr/>
          <a:lstStyle/>
          <a:p>
            <a:r>
              <a:rPr lang="de-DE" dirty="0"/>
              <a:t>RA Dr. Carsten </a:t>
            </a:r>
            <a:r>
              <a:rPr lang="de-DE" dirty="0" smtClean="0"/>
              <a:t>Salger</a:t>
            </a:r>
            <a:r>
              <a:rPr lang="de-DE" dirty="0"/>
              <a:t>, LL.M., Oberursel (</a:t>
            </a:r>
            <a:r>
              <a:rPr lang="de-DE" dirty="0" err="1"/>
              <a:t>Ts</a:t>
            </a:r>
            <a:r>
              <a:rPr lang="de-DE" dirty="0"/>
              <a:t>.)</a:t>
            </a:r>
          </a:p>
          <a:p>
            <a:endParaRPr lang="de-DE" dirty="0"/>
          </a:p>
        </p:txBody>
      </p:sp>
      <p:sp>
        <p:nvSpPr>
          <p:cNvPr id="5" name="Titel 1"/>
          <p:cNvSpPr txBox="1">
            <a:spLocks/>
          </p:cNvSpPr>
          <p:nvPr/>
        </p:nvSpPr>
        <p:spPr>
          <a:xfrm>
            <a:off x="693270" y="543853"/>
            <a:ext cx="10877177" cy="1727199"/>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4000" b="1" i="1" dirty="0">
                <a:latin typeface="+mn-lt"/>
              </a:rPr>
              <a:t>Digitaler Wandel im (Zivil-)Prozess:</a:t>
            </a:r>
          </a:p>
          <a:p>
            <a:r>
              <a:rPr lang="de-DE" sz="4000" b="1" i="1" dirty="0">
                <a:latin typeface="+mn-lt"/>
              </a:rPr>
              <a:t>Chancen und </a:t>
            </a:r>
            <a:r>
              <a:rPr lang="de-DE" sz="4000" b="1" i="1" dirty="0" smtClean="0">
                <a:latin typeface="+mn-lt"/>
              </a:rPr>
              <a:t>Herausforderungen für </a:t>
            </a:r>
            <a:r>
              <a:rPr lang="de-DE" sz="4000" b="1" i="1" dirty="0">
                <a:latin typeface="+mn-lt"/>
              </a:rPr>
              <a:t>die Anwaltschaft</a:t>
            </a:r>
          </a:p>
        </p:txBody>
      </p:sp>
      <p:pic>
        <p:nvPicPr>
          <p:cNvPr id="8" name="Grafik 7"/>
          <p:cNvPicPr>
            <a:picLocks noChangeAspect="1"/>
          </p:cNvPicPr>
          <p:nvPr/>
        </p:nvPicPr>
        <p:blipFill>
          <a:blip r:embed="rId2"/>
          <a:stretch>
            <a:fillRect/>
          </a:stretch>
        </p:blipFill>
        <p:spPr>
          <a:xfrm>
            <a:off x="10000565" y="6404567"/>
            <a:ext cx="1931068" cy="266355"/>
          </a:xfrm>
          <a:prstGeom prst="rect">
            <a:avLst/>
          </a:prstGeom>
        </p:spPr>
      </p:pic>
    </p:spTree>
    <p:extLst>
      <p:ext uri="{BB962C8B-B14F-4D97-AF65-F5344CB8AC3E}">
        <p14:creationId xmlns:p14="http://schemas.microsoft.com/office/powerpoint/2010/main" val="3279193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29606-19CB-232E-2864-CFD8CD947111}"/>
              </a:ext>
            </a:extLst>
          </p:cNvPr>
          <p:cNvSpPr>
            <a:spLocks noGrp="1"/>
          </p:cNvSpPr>
          <p:nvPr>
            <p:ph type="title"/>
          </p:nvPr>
        </p:nvSpPr>
        <p:spPr/>
        <p:txBody>
          <a:bodyPr>
            <a:normAutofit/>
          </a:bodyPr>
          <a:lstStyle/>
          <a:p>
            <a:r>
              <a:rPr lang="de-DE" sz="3600" b="1" dirty="0">
                <a:latin typeface="+mn-lt"/>
              </a:rPr>
              <a:t>Gestattung von Videoverhandlungen</a:t>
            </a:r>
            <a:endParaRPr lang="de-DE" sz="3600" dirty="0"/>
          </a:p>
        </p:txBody>
      </p:sp>
      <p:sp>
        <p:nvSpPr>
          <p:cNvPr id="3" name="Inhaltsplatzhalter 2">
            <a:extLst>
              <a:ext uri="{FF2B5EF4-FFF2-40B4-BE49-F238E27FC236}">
                <a16:creationId xmlns:a16="http://schemas.microsoft.com/office/drawing/2014/main" id="{F668B868-F458-1BCA-4213-BBA5C78C7A06}"/>
              </a:ext>
            </a:extLst>
          </p:cNvPr>
          <p:cNvSpPr>
            <a:spLocks noGrp="1"/>
          </p:cNvSpPr>
          <p:nvPr>
            <p:ph idx="1"/>
          </p:nvPr>
        </p:nvSpPr>
        <p:spPr>
          <a:xfrm>
            <a:off x="838200" y="1831130"/>
            <a:ext cx="10515600" cy="4199076"/>
          </a:xfrm>
        </p:spPr>
        <p:txBody>
          <a:bodyPr>
            <a:normAutofit/>
          </a:bodyPr>
          <a:lstStyle/>
          <a:p>
            <a:r>
              <a:rPr lang="de-DE" sz="2600" dirty="0" smtClean="0"/>
              <a:t>Unterschied zwischen Gestattung und Anordnung. „Soll“ der Vorsitzende auch dann anordnen, wenn der Verfahrensbeteiligte nur Gestattung beantragt hat? </a:t>
            </a:r>
          </a:p>
          <a:p>
            <a:r>
              <a:rPr lang="de-DE" sz="2600" dirty="0" smtClean="0"/>
              <a:t>Gestattung </a:t>
            </a:r>
            <a:r>
              <a:rPr lang="de-DE" sz="2600" dirty="0"/>
              <a:t>in der Regel nur noch von Amts wegen, aber nicht auf Antrag</a:t>
            </a:r>
            <a:r>
              <a:rPr lang="de-DE" sz="2600" dirty="0" smtClean="0"/>
              <a:t>?</a:t>
            </a:r>
            <a:r>
              <a:rPr lang="de-DE" sz="2600" dirty="0"/>
              <a:t> Ausübung pflichtgemäßen Ermessens.</a:t>
            </a:r>
          </a:p>
          <a:p>
            <a:r>
              <a:rPr lang="de-DE" sz="2600" dirty="0" smtClean="0"/>
              <a:t>Den </a:t>
            </a:r>
            <a:r>
              <a:rPr lang="de-DE" sz="2600" dirty="0"/>
              <a:t>Beteiligten steht es selbstverständlich frei, dennoch persönlich zur mündlichen Verhandlung zu erscheinen. Eines ausdrücklichen Widerspruchsrechts bedarf es daher nicht </a:t>
            </a:r>
            <a:r>
              <a:rPr lang="de-DE" sz="2600" dirty="0" smtClean="0"/>
              <a:t>(so noch Rechtsausschuss am 20.02.2013, </a:t>
            </a:r>
            <a:r>
              <a:rPr lang="de-DE" sz="2600" dirty="0"/>
              <a:t>BT-</a:t>
            </a:r>
            <a:r>
              <a:rPr lang="de-DE" sz="2600" dirty="0" err="1"/>
              <a:t>Drs</a:t>
            </a:r>
            <a:r>
              <a:rPr lang="de-DE" sz="2600" dirty="0"/>
              <a:t>. 17/12418, Seite 14).</a:t>
            </a:r>
          </a:p>
          <a:p>
            <a:pPr marL="0" indent="0">
              <a:buNone/>
            </a:pPr>
            <a:endParaRPr lang="de-DE" sz="2600" dirty="0"/>
          </a:p>
          <a:p>
            <a:endParaRPr lang="de-DE" dirty="0"/>
          </a:p>
        </p:txBody>
      </p:sp>
      <p:pic>
        <p:nvPicPr>
          <p:cNvPr id="7" name="Grafik 6"/>
          <p:cNvPicPr>
            <a:picLocks noChangeAspect="1"/>
          </p:cNvPicPr>
          <p:nvPr/>
        </p:nvPicPr>
        <p:blipFill>
          <a:blip r:embed="rId2"/>
          <a:stretch>
            <a:fillRect/>
          </a:stretch>
        </p:blipFill>
        <p:spPr>
          <a:xfrm>
            <a:off x="10000565" y="6404567"/>
            <a:ext cx="1931068" cy="266355"/>
          </a:xfrm>
          <a:prstGeom prst="rect">
            <a:avLst/>
          </a:prstGeom>
        </p:spPr>
      </p:pic>
      <p:sp>
        <p:nvSpPr>
          <p:cNvPr id="8"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10</a:t>
            </a:fld>
            <a:endParaRPr lang="de-DE" dirty="0"/>
          </a:p>
        </p:txBody>
      </p:sp>
    </p:spTree>
    <p:extLst>
      <p:ext uri="{BB962C8B-B14F-4D97-AF65-F5344CB8AC3E}">
        <p14:creationId xmlns:p14="http://schemas.microsoft.com/office/powerpoint/2010/main" val="860005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latin typeface="+mn-lt"/>
              </a:rPr>
              <a:t>Anordnung von </a:t>
            </a:r>
            <a:r>
              <a:rPr lang="de-DE" sz="3600" b="1" dirty="0" smtClean="0">
                <a:latin typeface="+mn-lt"/>
              </a:rPr>
              <a:t>Videoverhandlungen</a:t>
            </a:r>
            <a:endParaRPr lang="de-DE" sz="3600" dirty="0">
              <a:latin typeface="+mn-lt"/>
            </a:endParaRPr>
          </a:p>
        </p:txBody>
      </p:sp>
      <p:sp>
        <p:nvSpPr>
          <p:cNvPr id="3" name="Inhaltsplatzhalter 2"/>
          <p:cNvSpPr>
            <a:spLocks noGrp="1"/>
          </p:cNvSpPr>
          <p:nvPr>
            <p:ph idx="1"/>
          </p:nvPr>
        </p:nvSpPr>
        <p:spPr/>
        <p:txBody>
          <a:bodyPr>
            <a:normAutofit fontScale="92500" lnSpcReduction="20000"/>
          </a:bodyPr>
          <a:lstStyle/>
          <a:p>
            <a:r>
              <a:rPr lang="de-DE" dirty="0" smtClean="0"/>
              <a:t>Im November </a:t>
            </a:r>
            <a:r>
              <a:rPr lang="de-DE" dirty="0"/>
              <a:t>2021 bat </a:t>
            </a:r>
            <a:r>
              <a:rPr lang="de-DE" dirty="0" smtClean="0"/>
              <a:t>die </a:t>
            </a:r>
            <a:r>
              <a:rPr lang="de-DE" dirty="0" err="1" smtClean="0"/>
              <a:t>JuMiKo</a:t>
            </a:r>
            <a:r>
              <a:rPr lang="de-DE" dirty="0" smtClean="0"/>
              <a:t> </a:t>
            </a:r>
            <a:r>
              <a:rPr lang="de-DE" dirty="0" smtClean="0"/>
              <a:t>das BMJV </a:t>
            </a:r>
            <a:r>
              <a:rPr lang="de-DE" dirty="0"/>
              <a:t>um Überprüfung, ob dem Gericht </a:t>
            </a:r>
            <a:r>
              <a:rPr lang="de-DE" dirty="0" smtClean="0"/>
              <a:t>im </a:t>
            </a:r>
            <a:r>
              <a:rPr lang="de-DE" dirty="0"/>
              <a:t>Falle übereinstimmender Anträge der </a:t>
            </a:r>
            <a:r>
              <a:rPr lang="de-DE" dirty="0" smtClean="0"/>
              <a:t>Parteien unanfechtbar </a:t>
            </a:r>
            <a:r>
              <a:rPr lang="de-DE" dirty="0"/>
              <a:t>zu ermöglichen ist, eine Videoverhandlung verbindlich </a:t>
            </a:r>
            <a:r>
              <a:rPr lang="de-DE" dirty="0" smtClean="0"/>
              <a:t>anzuordnen </a:t>
            </a:r>
            <a:r>
              <a:rPr lang="de-DE" dirty="0"/>
              <a:t>und den Parteien eine fristgebundene, aber voraussetzungslose </a:t>
            </a:r>
            <a:r>
              <a:rPr lang="de-DE" dirty="0" smtClean="0"/>
              <a:t>Widerspruchs-möglichkeit </a:t>
            </a:r>
            <a:r>
              <a:rPr lang="de-DE" dirty="0"/>
              <a:t>einzuräumen. </a:t>
            </a:r>
            <a:endParaRPr lang="de-DE" dirty="0" smtClean="0"/>
          </a:p>
          <a:p>
            <a:r>
              <a:rPr lang="de-DE" dirty="0" smtClean="0"/>
              <a:t>Planungssicherheit: Verbindlichkeit </a:t>
            </a:r>
            <a:r>
              <a:rPr lang="de-DE" dirty="0"/>
              <a:t>für Gericht und übrige </a:t>
            </a:r>
            <a:r>
              <a:rPr lang="de-DE" dirty="0" smtClean="0"/>
              <a:t>Verfahrens-beteiligte</a:t>
            </a:r>
            <a:r>
              <a:rPr lang="de-DE" dirty="0"/>
              <a:t>, ob ein Verfahrensbeteiligter an der mündlichen Verhandlung in Präsenz oder per Video teilnimmt. </a:t>
            </a:r>
          </a:p>
          <a:p>
            <a:r>
              <a:rPr lang="de-DE" dirty="0"/>
              <a:t>Anreiz für gegnerischen Prozessbevollmächtigten, an der Verhandlung ebenfalls per Video teilzunehmen (und keinen Einspruch einzulegen).</a:t>
            </a:r>
          </a:p>
          <a:p>
            <a:r>
              <a:rPr lang="de-DE" dirty="0"/>
              <a:t>Aber: Die </a:t>
            </a:r>
            <a:r>
              <a:rPr lang="de-DE" dirty="0" smtClean="0"/>
              <a:t>Möglichkeit der unmittelbaren </a:t>
            </a:r>
            <a:r>
              <a:rPr lang="de-DE" dirty="0"/>
              <a:t>Erlebbarkeit des Gerichts in der mündlichen Verhandlung im Gerichtssaal sollte jedenfalls den Parteien nicht genommen werden.</a:t>
            </a:r>
          </a:p>
        </p:txBody>
      </p:sp>
      <p:pic>
        <p:nvPicPr>
          <p:cNvPr id="7" name="Grafik 6"/>
          <p:cNvPicPr>
            <a:picLocks noChangeAspect="1"/>
          </p:cNvPicPr>
          <p:nvPr/>
        </p:nvPicPr>
        <p:blipFill>
          <a:blip r:embed="rId2"/>
          <a:stretch>
            <a:fillRect/>
          </a:stretch>
        </p:blipFill>
        <p:spPr>
          <a:xfrm>
            <a:off x="10000565" y="6404567"/>
            <a:ext cx="1931068" cy="266355"/>
          </a:xfrm>
          <a:prstGeom prst="rect">
            <a:avLst/>
          </a:prstGeom>
        </p:spPr>
      </p:pic>
      <p:sp>
        <p:nvSpPr>
          <p:cNvPr id="8"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11</a:t>
            </a:fld>
            <a:endParaRPr lang="de-DE" dirty="0"/>
          </a:p>
        </p:txBody>
      </p:sp>
    </p:spTree>
    <p:extLst>
      <p:ext uri="{BB962C8B-B14F-4D97-AF65-F5344CB8AC3E}">
        <p14:creationId xmlns:p14="http://schemas.microsoft.com/office/powerpoint/2010/main" val="3486403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CCC1D5-42DE-8BA1-41AE-C9A09EE556D7}"/>
              </a:ext>
            </a:extLst>
          </p:cNvPr>
          <p:cNvSpPr>
            <a:spLocks noGrp="1"/>
          </p:cNvSpPr>
          <p:nvPr>
            <p:ph type="title"/>
          </p:nvPr>
        </p:nvSpPr>
        <p:spPr/>
        <p:txBody>
          <a:bodyPr>
            <a:normAutofit/>
          </a:bodyPr>
          <a:lstStyle/>
          <a:p>
            <a:r>
              <a:rPr lang="de-DE" sz="3600" b="1" dirty="0">
                <a:latin typeface="+mn-lt"/>
              </a:rPr>
              <a:t>Einspruch gegen Anordnung</a:t>
            </a:r>
          </a:p>
        </p:txBody>
      </p:sp>
      <p:sp>
        <p:nvSpPr>
          <p:cNvPr id="3" name="Inhaltsplatzhalter 2">
            <a:extLst>
              <a:ext uri="{FF2B5EF4-FFF2-40B4-BE49-F238E27FC236}">
                <a16:creationId xmlns:a16="http://schemas.microsoft.com/office/drawing/2014/main" id="{B7E1D747-F775-75B8-94B2-1D48D4A92E0F}"/>
              </a:ext>
            </a:extLst>
          </p:cNvPr>
          <p:cNvSpPr>
            <a:spLocks noGrp="1"/>
          </p:cNvSpPr>
          <p:nvPr>
            <p:ph idx="1"/>
          </p:nvPr>
        </p:nvSpPr>
        <p:spPr/>
        <p:txBody>
          <a:bodyPr>
            <a:normAutofit/>
          </a:bodyPr>
          <a:lstStyle/>
          <a:p>
            <a:r>
              <a:rPr lang="de-DE" sz="2600" i="1" dirty="0"/>
              <a:t>§ 128a Abs. 5 </a:t>
            </a:r>
            <a:r>
              <a:rPr lang="de-DE" sz="2600" i="1" dirty="0" smtClean="0"/>
              <a:t>ZPO-E</a:t>
            </a:r>
            <a:r>
              <a:rPr lang="de-DE" sz="2600" dirty="0" smtClean="0"/>
              <a:t>: </a:t>
            </a:r>
            <a:r>
              <a:rPr lang="de-DE" sz="2600" dirty="0"/>
              <a:t>Gegen eine Anordnung nach § 128a Abs. 2 </a:t>
            </a:r>
            <a:r>
              <a:rPr lang="de-DE" sz="2600" dirty="0" smtClean="0"/>
              <a:t>ZPO-E </a:t>
            </a:r>
            <a:r>
              <a:rPr lang="de-DE" sz="2600" dirty="0"/>
              <a:t>kann der Adressat innerhalb einer Frist von 2 Wochen Einspruch einlegen</a:t>
            </a:r>
            <a:r>
              <a:rPr lang="de-DE" sz="2600" dirty="0" smtClean="0"/>
              <a:t>. Hierauf weist der </a:t>
            </a:r>
            <a:r>
              <a:rPr lang="de-DE" sz="2600" dirty="0" smtClean="0"/>
              <a:t>Vorsitzende </a:t>
            </a:r>
            <a:r>
              <a:rPr lang="de-DE" sz="2600" dirty="0" smtClean="0"/>
              <a:t>mit der Anordnung hin. </a:t>
            </a:r>
            <a:r>
              <a:rPr lang="de-DE" sz="2600" dirty="0"/>
              <a:t>Wird der Einspruch fristgerecht eingelegt, so hebt der Vorsitzende die Anordnung für alle Verfahrensbeteiligten auf. In diesem Fall soll der Vorsitzende den Verfahrensbeteiligten, die keinen Einspruch eingelegt haben, die Teilnahme per Bild- und Tonübertragung gestatten. Im Übrigen sind Entscheidungen nach dieser Vorschrift unanfechtbar.</a:t>
            </a:r>
          </a:p>
        </p:txBody>
      </p:sp>
      <p:pic>
        <p:nvPicPr>
          <p:cNvPr id="7" name="Grafik 6"/>
          <p:cNvPicPr>
            <a:picLocks noChangeAspect="1"/>
          </p:cNvPicPr>
          <p:nvPr/>
        </p:nvPicPr>
        <p:blipFill>
          <a:blip r:embed="rId2"/>
          <a:stretch>
            <a:fillRect/>
          </a:stretch>
        </p:blipFill>
        <p:spPr>
          <a:xfrm>
            <a:off x="10000565" y="6404567"/>
            <a:ext cx="1931068" cy="266355"/>
          </a:xfrm>
          <a:prstGeom prst="rect">
            <a:avLst/>
          </a:prstGeom>
        </p:spPr>
      </p:pic>
      <p:sp>
        <p:nvSpPr>
          <p:cNvPr id="8"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12</a:t>
            </a:fld>
            <a:endParaRPr lang="de-DE" dirty="0"/>
          </a:p>
        </p:txBody>
      </p:sp>
    </p:spTree>
    <p:extLst>
      <p:ext uri="{BB962C8B-B14F-4D97-AF65-F5344CB8AC3E}">
        <p14:creationId xmlns:p14="http://schemas.microsoft.com/office/powerpoint/2010/main" val="2158031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latin typeface="+mn-lt"/>
              </a:rPr>
              <a:t>Einspruch gegen Anordnung (2)</a:t>
            </a:r>
            <a:endParaRPr lang="de-DE" sz="3600" dirty="0">
              <a:latin typeface="+mn-lt"/>
            </a:endParaRPr>
          </a:p>
        </p:txBody>
      </p:sp>
      <p:sp>
        <p:nvSpPr>
          <p:cNvPr id="3" name="Inhaltsplatzhalter 2"/>
          <p:cNvSpPr>
            <a:spLocks noGrp="1"/>
          </p:cNvSpPr>
          <p:nvPr>
            <p:ph idx="1"/>
          </p:nvPr>
        </p:nvSpPr>
        <p:spPr>
          <a:xfrm>
            <a:off x="838200" y="1682404"/>
            <a:ext cx="10949848" cy="4351338"/>
          </a:xfrm>
        </p:spPr>
        <p:txBody>
          <a:bodyPr>
            <a:noAutofit/>
          </a:bodyPr>
          <a:lstStyle/>
          <a:p>
            <a:r>
              <a:rPr lang="de-DE" sz="2400" dirty="0"/>
              <a:t>Problem: Einspruchsfrist von 2 Wochen </a:t>
            </a:r>
            <a:r>
              <a:rPr lang="de-DE" sz="2400" dirty="0" smtClean="0"/>
              <a:t>ab </a:t>
            </a:r>
            <a:r>
              <a:rPr lang="de-DE" sz="2400" dirty="0"/>
              <a:t>Zugang der Anordnung der </a:t>
            </a:r>
            <a:r>
              <a:rPr lang="de-DE" sz="2400" dirty="0" smtClean="0"/>
              <a:t>Videoverhandlung ist eine gesetzliche Frist, die nicht abgekürzt oder verlängert werden kann (§ 224 Abs. 2 ZPO).</a:t>
            </a:r>
            <a:endParaRPr lang="de-DE" sz="2400" dirty="0"/>
          </a:p>
          <a:p>
            <a:r>
              <a:rPr lang="de-DE" sz="2400" dirty="0">
                <a:latin typeface="Calibri" panose="020F0502020204030204" pitchFamily="34" charset="0"/>
                <a:ea typeface="Calibri" panose="020F0502020204030204" pitchFamily="34" charset="0"/>
                <a:cs typeface="Times New Roman" panose="02020603050405020304" pitchFamily="18" charset="0"/>
              </a:rPr>
              <a:t>Problem: Gilt ein Verfahrensbeteiligter, der keinen Einspruch gegen eine Anordnung eingelegt hat, obwohl er im Gerichtssaal erscheint, als abwesend? </a:t>
            </a:r>
          </a:p>
          <a:p>
            <a:r>
              <a:rPr lang="de-DE" sz="2400" dirty="0" smtClean="0">
                <a:latin typeface="Calibri" panose="020F0502020204030204" pitchFamily="34" charset="0"/>
                <a:ea typeface="Calibri" panose="020F0502020204030204" pitchFamily="34" charset="0"/>
                <a:cs typeface="Times New Roman" panose="02020603050405020304" pitchFamily="18" charset="0"/>
              </a:rPr>
              <a:t>Bei Anordnung einer Videoverhandlung </a:t>
            </a:r>
            <a:r>
              <a:rPr lang="de-DE" sz="2400" i="1" dirty="0" smtClean="0">
                <a:latin typeface="Calibri" panose="020F0502020204030204" pitchFamily="34" charset="0"/>
                <a:ea typeface="Calibri" panose="020F0502020204030204" pitchFamily="34" charset="0"/>
                <a:cs typeface="Times New Roman" panose="02020603050405020304" pitchFamily="18" charset="0"/>
              </a:rPr>
              <a:t>gegenüber allen Verfahrensbeteiligten </a:t>
            </a:r>
            <a:r>
              <a:rPr lang="de-DE" sz="2400" dirty="0" smtClean="0">
                <a:latin typeface="Calibri" panose="020F0502020204030204" pitchFamily="34" charset="0"/>
                <a:ea typeface="Calibri" panose="020F0502020204030204" pitchFamily="34" charset="0"/>
                <a:cs typeface="Times New Roman" panose="02020603050405020304" pitchFamily="18" charset="0"/>
              </a:rPr>
              <a:t>und unterbliebenem Einspruch ist eine unangekündigte Teilnahme von Verfahrensbeteiligten vor Ort - anders als nach bisheriger Rechtslage - ausgeschlossen (Rechtsausschuss am 15.11.2023, BT-</a:t>
            </a:r>
            <a:r>
              <a:rPr lang="de-DE" sz="2400" dirty="0" err="1" smtClean="0">
                <a:latin typeface="Calibri" panose="020F0502020204030204" pitchFamily="34" charset="0"/>
                <a:ea typeface="Calibri" panose="020F0502020204030204" pitchFamily="34" charset="0"/>
                <a:cs typeface="Times New Roman" panose="02020603050405020304" pitchFamily="18" charset="0"/>
              </a:rPr>
              <a:t>Drs</a:t>
            </a:r>
            <a:r>
              <a:rPr lang="de-DE" sz="2400" dirty="0" smtClean="0">
                <a:latin typeface="Calibri" panose="020F0502020204030204" pitchFamily="34" charset="0"/>
                <a:ea typeface="Calibri" panose="020F0502020204030204" pitchFamily="34" charset="0"/>
                <a:cs typeface="Times New Roman" panose="02020603050405020304" pitchFamily="18" charset="0"/>
              </a:rPr>
              <a:t>. 20/9354, Seite 38).</a:t>
            </a:r>
            <a:endParaRPr lang="de-DE"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de-DE" sz="2400" dirty="0" smtClean="0">
                <a:latin typeface="Calibri" panose="020F0502020204030204" pitchFamily="34" charset="0"/>
                <a:ea typeface="Calibri" panose="020F0502020204030204" pitchFamily="34" charset="0"/>
                <a:cs typeface="Times New Roman" panose="02020603050405020304" pitchFamily="18" charset="0"/>
              </a:rPr>
              <a:t>Rechtsfolge: Versäumnisurteil? Keine klarstellende Regelung in §§ 330, 331 ZPO. Aber: Möglichkeit der Aufhebung der Anordnung bei Eintritt unvorhergesehener Umstände (Gesetzesbegründung, BT-</a:t>
            </a:r>
            <a:r>
              <a:rPr lang="de-DE" sz="2400" dirty="0" err="1" smtClean="0">
                <a:latin typeface="Calibri" panose="020F0502020204030204" pitchFamily="34" charset="0"/>
                <a:ea typeface="Calibri" panose="020F0502020204030204" pitchFamily="34" charset="0"/>
                <a:cs typeface="Times New Roman" panose="02020603050405020304" pitchFamily="18" charset="0"/>
              </a:rPr>
              <a:t>Drs</a:t>
            </a:r>
            <a:r>
              <a:rPr lang="de-DE" sz="2400" dirty="0" smtClean="0">
                <a:latin typeface="Calibri" panose="020F0502020204030204" pitchFamily="34" charset="0"/>
                <a:ea typeface="Calibri" panose="020F0502020204030204" pitchFamily="34" charset="0"/>
                <a:cs typeface="Times New Roman" panose="02020603050405020304" pitchFamily="18" charset="0"/>
              </a:rPr>
              <a:t>. 20/8095, Seite 52).</a:t>
            </a:r>
          </a:p>
        </p:txBody>
      </p:sp>
      <p:pic>
        <p:nvPicPr>
          <p:cNvPr id="7" name="Grafik 6"/>
          <p:cNvPicPr>
            <a:picLocks noChangeAspect="1"/>
          </p:cNvPicPr>
          <p:nvPr/>
        </p:nvPicPr>
        <p:blipFill>
          <a:blip r:embed="rId2"/>
          <a:stretch>
            <a:fillRect/>
          </a:stretch>
        </p:blipFill>
        <p:spPr>
          <a:xfrm>
            <a:off x="10000565" y="6404567"/>
            <a:ext cx="1931068" cy="266355"/>
          </a:xfrm>
          <a:prstGeom prst="rect">
            <a:avLst/>
          </a:prstGeom>
        </p:spPr>
      </p:pic>
      <p:sp>
        <p:nvSpPr>
          <p:cNvPr id="8"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13</a:t>
            </a:fld>
            <a:endParaRPr lang="de-DE" dirty="0"/>
          </a:p>
        </p:txBody>
      </p:sp>
    </p:spTree>
    <p:extLst>
      <p:ext uri="{BB962C8B-B14F-4D97-AF65-F5344CB8AC3E}">
        <p14:creationId xmlns:p14="http://schemas.microsoft.com/office/powerpoint/2010/main" val="327466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30A0F-374B-0FC8-999C-F5A24265869E}"/>
              </a:ext>
            </a:extLst>
          </p:cNvPr>
          <p:cNvSpPr>
            <a:spLocks noGrp="1"/>
          </p:cNvSpPr>
          <p:nvPr>
            <p:ph type="title"/>
          </p:nvPr>
        </p:nvSpPr>
        <p:spPr/>
        <p:txBody>
          <a:bodyPr/>
          <a:lstStyle/>
          <a:p>
            <a:r>
              <a:rPr lang="de-DE" sz="3600" b="1" dirty="0" smtClean="0">
                <a:latin typeface="+mn-lt"/>
              </a:rPr>
              <a:t>Einspruch gegen Anordnung (3)</a:t>
            </a:r>
            <a:endParaRPr lang="de-DE" sz="3600" b="1" dirty="0">
              <a:latin typeface="+mn-lt"/>
            </a:endParaRPr>
          </a:p>
        </p:txBody>
      </p:sp>
      <p:sp>
        <p:nvSpPr>
          <p:cNvPr id="3" name="Inhaltsplatzhalter 2">
            <a:extLst>
              <a:ext uri="{FF2B5EF4-FFF2-40B4-BE49-F238E27FC236}">
                <a16:creationId xmlns:a16="http://schemas.microsoft.com/office/drawing/2014/main" id="{3AC0F900-18C7-D549-2456-8A9C296724DD}"/>
              </a:ext>
            </a:extLst>
          </p:cNvPr>
          <p:cNvSpPr>
            <a:spLocks noGrp="1"/>
          </p:cNvSpPr>
          <p:nvPr>
            <p:ph idx="1"/>
          </p:nvPr>
        </p:nvSpPr>
        <p:spPr>
          <a:xfrm>
            <a:off x="838200" y="1825625"/>
            <a:ext cx="10597308" cy="4351338"/>
          </a:xfrm>
        </p:spPr>
        <p:txBody>
          <a:bodyPr>
            <a:normAutofit fontScale="92500" lnSpcReduction="10000"/>
          </a:bodyPr>
          <a:lstStyle/>
          <a:p>
            <a:r>
              <a:rPr lang="de-DE" dirty="0" smtClean="0"/>
              <a:t>Problem: Unterlaufen des Einspruchsrechts bei </a:t>
            </a:r>
            <a:r>
              <a:rPr lang="de-DE" dirty="0" err="1" smtClean="0"/>
              <a:t>Terminsverlegungsanträgen</a:t>
            </a:r>
            <a:r>
              <a:rPr lang="de-DE" dirty="0" smtClean="0"/>
              <a:t>.</a:t>
            </a:r>
          </a:p>
          <a:p>
            <a:r>
              <a:rPr lang="de-DE" dirty="0"/>
              <a:t> </a:t>
            </a:r>
            <a:r>
              <a:rPr lang="de-DE" i="1" dirty="0" smtClean="0"/>
              <a:t>§ 227 Abs. 1 S. 3 ZPO-E</a:t>
            </a:r>
            <a:r>
              <a:rPr lang="de-DE" dirty="0" smtClean="0"/>
              <a:t>: Von einer </a:t>
            </a:r>
            <a:r>
              <a:rPr lang="de-DE" dirty="0" err="1" smtClean="0"/>
              <a:t>Terminsänderung</a:t>
            </a:r>
            <a:r>
              <a:rPr lang="de-DE" dirty="0" smtClean="0"/>
              <a:t> ist abzusehen, wenn sich der Termin für eine Durchführung als Videoverhandlung nach § 128a oder als Beweisaufnahme nach § 284 Abs. 2 eignet und die erheblichen Gründe nach S. 1 dadurch entfallen.</a:t>
            </a:r>
          </a:p>
          <a:p>
            <a:r>
              <a:rPr lang="de-DE" dirty="0" smtClean="0"/>
              <a:t> </a:t>
            </a:r>
            <a:r>
              <a:rPr lang="de-DE" i="1" dirty="0" smtClean="0"/>
              <a:t>§ 227 Abs. 3 ZPO-E</a:t>
            </a:r>
            <a:r>
              <a:rPr lang="de-DE" dirty="0" smtClean="0"/>
              <a:t>: Ein Antrag auf </a:t>
            </a:r>
            <a:r>
              <a:rPr lang="de-DE" dirty="0" err="1" smtClean="0"/>
              <a:t>Terminsverlegung</a:t>
            </a:r>
            <a:r>
              <a:rPr lang="de-DE" dirty="0" smtClean="0"/>
              <a:t> soll eine Äußerung dazu enthalten, ob gegen die Durchführung einer Videoverhandlung (§ 128a) Bedenken bestehen.</a:t>
            </a:r>
          </a:p>
          <a:p>
            <a:r>
              <a:rPr lang="de-DE" dirty="0" smtClean="0"/>
              <a:t>Teilt das Gericht diese Bedenken nicht, kann der Verfahrensbeteiligte nicht verhindern, dass der Termin als Videoverhandlung durchgeführt und dem </a:t>
            </a:r>
            <a:r>
              <a:rPr lang="de-DE" dirty="0" err="1" smtClean="0"/>
              <a:t>Terminsverlegungantrag</a:t>
            </a:r>
            <a:r>
              <a:rPr lang="de-DE" dirty="0" smtClean="0"/>
              <a:t> nicht entsprochen wird.</a:t>
            </a:r>
            <a:endParaRPr lang="de-DE" dirty="0"/>
          </a:p>
        </p:txBody>
      </p:sp>
      <p:pic>
        <p:nvPicPr>
          <p:cNvPr id="6" name="Grafik 5"/>
          <p:cNvPicPr>
            <a:picLocks noChangeAspect="1"/>
          </p:cNvPicPr>
          <p:nvPr/>
        </p:nvPicPr>
        <p:blipFill>
          <a:blip r:embed="rId2"/>
          <a:stretch>
            <a:fillRect/>
          </a:stretch>
        </p:blipFill>
        <p:spPr>
          <a:xfrm>
            <a:off x="10000565" y="6404567"/>
            <a:ext cx="1931068" cy="266355"/>
          </a:xfrm>
          <a:prstGeom prst="rect">
            <a:avLst/>
          </a:prstGeom>
        </p:spPr>
      </p:pic>
      <p:sp>
        <p:nvSpPr>
          <p:cNvPr id="7"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14</a:t>
            </a:fld>
            <a:endParaRPr lang="de-DE" dirty="0"/>
          </a:p>
        </p:txBody>
      </p:sp>
    </p:spTree>
    <p:extLst>
      <p:ext uri="{BB962C8B-B14F-4D97-AF65-F5344CB8AC3E}">
        <p14:creationId xmlns:p14="http://schemas.microsoft.com/office/powerpoint/2010/main" val="142342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latin typeface="+mn-lt"/>
              </a:rPr>
              <a:t>Videobeweisaufnahme</a:t>
            </a:r>
            <a:endParaRPr lang="de-DE" sz="3600" dirty="0">
              <a:latin typeface="+mn-lt"/>
            </a:endParaRPr>
          </a:p>
        </p:txBody>
      </p:sp>
      <p:sp>
        <p:nvSpPr>
          <p:cNvPr id="3" name="Inhaltsplatzhalter 2"/>
          <p:cNvSpPr>
            <a:spLocks noGrp="1"/>
          </p:cNvSpPr>
          <p:nvPr>
            <p:ph idx="1"/>
          </p:nvPr>
        </p:nvSpPr>
        <p:spPr>
          <a:xfrm>
            <a:off x="838200" y="1825630"/>
            <a:ext cx="10732911" cy="4351338"/>
          </a:xfrm>
        </p:spPr>
        <p:txBody>
          <a:bodyPr>
            <a:noAutofit/>
          </a:bodyPr>
          <a:lstStyle/>
          <a:p>
            <a:r>
              <a:rPr lang="de-DE" sz="2600" i="1" dirty="0"/>
              <a:t>§ 284 Abs. 2 </a:t>
            </a:r>
            <a:r>
              <a:rPr lang="de-DE" sz="2600" i="1" dirty="0" smtClean="0"/>
              <a:t>ZPO-E</a:t>
            </a:r>
            <a:r>
              <a:rPr lang="de-DE" sz="2600" dirty="0" smtClean="0"/>
              <a:t>: </a:t>
            </a:r>
            <a:r>
              <a:rPr lang="de-DE" sz="2600" dirty="0"/>
              <a:t>Das Gericht kann auf Antrag oder von Amts wegen die Beweisaufnahme per Bild-und Tonübertragung gestatten oder anordnen. Das Antragsrecht steht den Verfahrensbeteiligten, Zeugen und Sachverständigen zu. § 128a Abs. 1 und 3 bis 5 gilt entsprechend. Der Einspruch nach § 128a Abs. 5 S. 1 steht auch den </a:t>
            </a:r>
            <a:r>
              <a:rPr lang="de-DE" sz="2600" dirty="0" smtClean="0"/>
              <a:t>Verfahrensbeteiligten </a:t>
            </a:r>
            <a:r>
              <a:rPr lang="de-DE" sz="2600" dirty="0"/>
              <a:t>zu. Satz 1 gilt nicht für den Beweis durch Urkunden.</a:t>
            </a:r>
          </a:p>
          <a:p>
            <a:r>
              <a:rPr lang="de-DE" sz="2600" dirty="0"/>
              <a:t>Entscheidung trifft das Gericht, nicht der Vorsitzende; keine </a:t>
            </a:r>
            <a:r>
              <a:rPr lang="de-DE" sz="2600" dirty="0" smtClean="0"/>
              <a:t>Ermessenseinschränkung; </a:t>
            </a:r>
            <a:r>
              <a:rPr lang="de-DE" sz="2600" dirty="0"/>
              <a:t>keine </a:t>
            </a:r>
            <a:r>
              <a:rPr lang="de-DE" sz="2600" dirty="0" smtClean="0"/>
              <a:t>Begründungspflicht.</a:t>
            </a:r>
            <a:endParaRPr lang="de-DE" sz="2600" dirty="0"/>
          </a:p>
          <a:p>
            <a:r>
              <a:rPr lang="de-DE" sz="2600" dirty="0"/>
              <a:t>Einspruchsrecht der </a:t>
            </a:r>
            <a:r>
              <a:rPr lang="de-DE" sz="2600" dirty="0" smtClean="0"/>
              <a:t>Verfahrensbeteiligten und der Zeugen, </a:t>
            </a:r>
            <a:r>
              <a:rPr lang="de-DE" sz="2600" dirty="0"/>
              <a:t>nicht aber des Sachverständigen (§ 411 Abs. 3 S. 3 </a:t>
            </a:r>
            <a:r>
              <a:rPr lang="de-DE" sz="2600" dirty="0" smtClean="0"/>
              <a:t>ZPO-E).</a:t>
            </a:r>
            <a:endParaRPr lang="de-DE" sz="2600" dirty="0"/>
          </a:p>
          <a:p>
            <a:endParaRPr lang="de-DE" dirty="0"/>
          </a:p>
        </p:txBody>
      </p:sp>
      <p:pic>
        <p:nvPicPr>
          <p:cNvPr id="6" name="Grafik 5"/>
          <p:cNvPicPr>
            <a:picLocks noChangeAspect="1"/>
          </p:cNvPicPr>
          <p:nvPr/>
        </p:nvPicPr>
        <p:blipFill>
          <a:blip r:embed="rId2"/>
          <a:stretch>
            <a:fillRect/>
          </a:stretch>
        </p:blipFill>
        <p:spPr>
          <a:xfrm>
            <a:off x="10000565" y="6404567"/>
            <a:ext cx="1931068" cy="266355"/>
          </a:xfrm>
          <a:prstGeom prst="rect">
            <a:avLst/>
          </a:prstGeom>
        </p:spPr>
      </p:pic>
      <p:sp>
        <p:nvSpPr>
          <p:cNvPr id="8"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15</a:t>
            </a:fld>
            <a:endParaRPr lang="de-DE" dirty="0"/>
          </a:p>
        </p:txBody>
      </p:sp>
    </p:spTree>
    <p:extLst>
      <p:ext uri="{BB962C8B-B14F-4D97-AF65-F5344CB8AC3E}">
        <p14:creationId xmlns:p14="http://schemas.microsoft.com/office/powerpoint/2010/main" val="3933660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30A0F-374B-0FC8-999C-F5A24265869E}"/>
              </a:ext>
            </a:extLst>
          </p:cNvPr>
          <p:cNvSpPr>
            <a:spLocks noGrp="1"/>
          </p:cNvSpPr>
          <p:nvPr>
            <p:ph type="title"/>
          </p:nvPr>
        </p:nvSpPr>
        <p:spPr/>
        <p:txBody>
          <a:bodyPr>
            <a:normAutofit/>
          </a:bodyPr>
          <a:lstStyle/>
          <a:p>
            <a:r>
              <a:rPr lang="de-DE" sz="3600" b="1" dirty="0">
                <a:latin typeface="+mn-lt"/>
              </a:rPr>
              <a:t>Videobeweisaufnahme (2)</a:t>
            </a:r>
            <a:endParaRPr lang="de-DE" sz="3600" dirty="0">
              <a:latin typeface="+mn-lt"/>
            </a:endParaRPr>
          </a:p>
        </p:txBody>
      </p:sp>
      <p:sp>
        <p:nvSpPr>
          <p:cNvPr id="3" name="Inhaltsplatzhalter 2">
            <a:extLst>
              <a:ext uri="{FF2B5EF4-FFF2-40B4-BE49-F238E27FC236}">
                <a16:creationId xmlns:a16="http://schemas.microsoft.com/office/drawing/2014/main" id="{3AC0F900-18C7-D549-2456-8A9C296724DD}"/>
              </a:ext>
            </a:extLst>
          </p:cNvPr>
          <p:cNvSpPr>
            <a:spLocks noGrp="1"/>
          </p:cNvSpPr>
          <p:nvPr>
            <p:ph idx="1"/>
          </p:nvPr>
        </p:nvSpPr>
        <p:spPr/>
        <p:txBody>
          <a:bodyPr>
            <a:normAutofit/>
          </a:bodyPr>
          <a:lstStyle/>
          <a:p>
            <a:r>
              <a:rPr lang="de-DE" sz="2600" dirty="0" smtClean="0"/>
              <a:t>Problem: Nach § 377 Abs. 2 Nr. 4 ZPO-E muss die Ladung des Zeugen im Fall des § 284 Abs. 2 die Anweisung enthalten, zur Ablegung des Zeugnisses die Bild- und Tonübertragung sicherzustellen.</a:t>
            </a:r>
          </a:p>
          <a:p>
            <a:r>
              <a:rPr lang="de-DE" sz="2600" dirty="0" smtClean="0"/>
              <a:t>Ordnet </a:t>
            </a:r>
            <a:r>
              <a:rPr lang="de-DE" sz="2600" dirty="0"/>
              <a:t>das Gericht nach § 284 Abs. 2 </a:t>
            </a:r>
            <a:r>
              <a:rPr lang="de-DE" sz="2600" dirty="0" smtClean="0"/>
              <a:t>ZPO-E die </a:t>
            </a:r>
            <a:r>
              <a:rPr lang="de-DE" sz="2600" dirty="0"/>
              <a:t>Vernehmung eines Zeugen per </a:t>
            </a:r>
            <a:r>
              <a:rPr lang="de-DE" sz="2600" dirty="0" smtClean="0"/>
              <a:t>Video nicht auf dessen Antrag, sondern </a:t>
            </a:r>
            <a:r>
              <a:rPr lang="de-DE" sz="2600" dirty="0"/>
              <a:t>von Amts wegen </a:t>
            </a:r>
            <a:r>
              <a:rPr lang="de-DE" sz="2600" dirty="0" smtClean="0"/>
              <a:t>an, dürfte auch dann, wenn der </a:t>
            </a:r>
            <a:r>
              <a:rPr lang="de-DE" sz="2600" dirty="0"/>
              <a:t>Zeuge </a:t>
            </a:r>
            <a:r>
              <a:rPr lang="de-DE" sz="2600" dirty="0" smtClean="0"/>
              <a:t>versäumt hat, </a:t>
            </a:r>
            <a:r>
              <a:rPr lang="de-DE" sz="2600" dirty="0"/>
              <a:t>gegen die Anordnung Einspruch einzulegen</a:t>
            </a:r>
            <a:r>
              <a:rPr lang="de-DE" sz="2600" dirty="0" smtClean="0"/>
              <a:t>, </a:t>
            </a:r>
            <a:r>
              <a:rPr lang="de-DE" sz="2600" dirty="0"/>
              <a:t>es ihm nicht zuzumuten sein, sich nun um die technischen Voraussetzungen für die Teilnahme an der Videobeweisaufnahme kümmern zu müssen. </a:t>
            </a:r>
          </a:p>
          <a:p>
            <a:endParaRPr lang="de-DE" dirty="0"/>
          </a:p>
        </p:txBody>
      </p:sp>
      <p:pic>
        <p:nvPicPr>
          <p:cNvPr id="6" name="Grafik 5"/>
          <p:cNvPicPr>
            <a:picLocks noChangeAspect="1"/>
          </p:cNvPicPr>
          <p:nvPr/>
        </p:nvPicPr>
        <p:blipFill>
          <a:blip r:embed="rId2"/>
          <a:stretch>
            <a:fillRect/>
          </a:stretch>
        </p:blipFill>
        <p:spPr>
          <a:xfrm>
            <a:off x="10000565" y="6404567"/>
            <a:ext cx="1931068" cy="266355"/>
          </a:xfrm>
          <a:prstGeom prst="rect">
            <a:avLst/>
          </a:prstGeom>
        </p:spPr>
      </p:pic>
      <p:sp>
        <p:nvSpPr>
          <p:cNvPr id="7"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16</a:t>
            </a:fld>
            <a:endParaRPr lang="de-DE" dirty="0"/>
          </a:p>
        </p:txBody>
      </p:sp>
    </p:spTree>
    <p:extLst>
      <p:ext uri="{BB962C8B-B14F-4D97-AF65-F5344CB8AC3E}">
        <p14:creationId xmlns:p14="http://schemas.microsoft.com/office/powerpoint/2010/main" val="35482112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latin typeface="+mn-lt"/>
              </a:rPr>
              <a:t>Videobeweisaufnahme </a:t>
            </a:r>
            <a:r>
              <a:rPr lang="de-DE" sz="3600" b="1" dirty="0" smtClean="0">
                <a:latin typeface="+mn-lt"/>
              </a:rPr>
              <a:t>(3)</a:t>
            </a:r>
            <a:endParaRPr lang="de-DE" sz="3600" dirty="0">
              <a:latin typeface="+mn-lt"/>
            </a:endParaRPr>
          </a:p>
        </p:txBody>
      </p:sp>
      <p:sp>
        <p:nvSpPr>
          <p:cNvPr id="3" name="Inhaltsplatzhalter 2"/>
          <p:cNvSpPr>
            <a:spLocks noGrp="1"/>
          </p:cNvSpPr>
          <p:nvPr>
            <p:ph idx="1"/>
          </p:nvPr>
        </p:nvSpPr>
        <p:spPr/>
        <p:txBody>
          <a:bodyPr>
            <a:normAutofit fontScale="92500" lnSpcReduction="10000"/>
          </a:bodyPr>
          <a:lstStyle/>
          <a:p>
            <a:r>
              <a:rPr lang="de-DE" i="1" dirty="0"/>
              <a:t>§ 284 Abs. 3 </a:t>
            </a:r>
            <a:r>
              <a:rPr lang="de-DE" i="1" dirty="0" smtClean="0"/>
              <a:t>ZPO-E</a:t>
            </a:r>
            <a:r>
              <a:rPr lang="de-DE" dirty="0" smtClean="0"/>
              <a:t>: </a:t>
            </a:r>
            <a:r>
              <a:rPr lang="de-DE" dirty="0"/>
              <a:t>Gegenüber zu vernehmenden Parteien, Zeugen und Sachverständigen kann im Falle einer Beweisaufnahme nach Abs. 2 zusätzlich angeordnet werden, dass sich diese während der Vernehmung an einer vom Gericht näher zu bestimmenden Gerichtsstelle aufhalten.</a:t>
            </a:r>
          </a:p>
          <a:p>
            <a:r>
              <a:rPr lang="de-DE" dirty="0" smtClean="0"/>
              <a:t>Davon sollte im Falle der Anordnung oder Gestattung der Teilnahme von zu vernehmenden Personen an einer Beweisaufnahme im Wege der Bild-und Tonübertragung regelmäßig Gebrauch gemacht werden, um unzulässige Einflussnahmen </a:t>
            </a:r>
            <a:r>
              <a:rPr lang="de-DE" dirty="0"/>
              <a:t>d</a:t>
            </a:r>
            <a:r>
              <a:rPr lang="de-DE" dirty="0" smtClean="0"/>
              <a:t>ritter Personen während der Vernehmung auszuschließen.</a:t>
            </a:r>
          </a:p>
          <a:p>
            <a:r>
              <a:rPr lang="de-DE" dirty="0" smtClean="0"/>
              <a:t>Entsprechendes sollte auch ermöglicht werden, wenn das persönliche Erscheinen der Parteien zur Aufklärung des Sachverhalts nach § 141 Abs. 1 S. 1 ZPO angeordnet wird. Gegenwärtig ist das nicht vorgesehen. </a:t>
            </a:r>
            <a:endParaRPr lang="de-DE" dirty="0"/>
          </a:p>
          <a:p>
            <a:endParaRPr lang="de-DE" dirty="0"/>
          </a:p>
          <a:p>
            <a:endParaRPr lang="de-DE" dirty="0"/>
          </a:p>
        </p:txBody>
      </p:sp>
      <p:pic>
        <p:nvPicPr>
          <p:cNvPr id="6" name="Grafik 5"/>
          <p:cNvPicPr>
            <a:picLocks noChangeAspect="1"/>
          </p:cNvPicPr>
          <p:nvPr/>
        </p:nvPicPr>
        <p:blipFill>
          <a:blip r:embed="rId2"/>
          <a:stretch>
            <a:fillRect/>
          </a:stretch>
        </p:blipFill>
        <p:spPr>
          <a:xfrm>
            <a:off x="10000565" y="6404567"/>
            <a:ext cx="1931068" cy="266355"/>
          </a:xfrm>
          <a:prstGeom prst="rect">
            <a:avLst/>
          </a:prstGeom>
        </p:spPr>
      </p:pic>
      <p:sp>
        <p:nvSpPr>
          <p:cNvPr id="7"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17</a:t>
            </a:fld>
            <a:endParaRPr lang="de-DE" dirty="0"/>
          </a:p>
        </p:txBody>
      </p:sp>
    </p:spTree>
    <p:extLst>
      <p:ext uri="{BB962C8B-B14F-4D97-AF65-F5344CB8AC3E}">
        <p14:creationId xmlns:p14="http://schemas.microsoft.com/office/powerpoint/2010/main" val="39478926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8B9936-9CA2-BC98-AFA9-7329B15B148B}"/>
              </a:ext>
            </a:extLst>
          </p:cNvPr>
          <p:cNvSpPr>
            <a:spLocks noGrp="1"/>
          </p:cNvSpPr>
          <p:nvPr>
            <p:ph type="title"/>
          </p:nvPr>
        </p:nvSpPr>
        <p:spPr/>
        <p:txBody>
          <a:bodyPr>
            <a:normAutofit/>
          </a:bodyPr>
          <a:lstStyle/>
          <a:p>
            <a:r>
              <a:rPr lang="de-DE" sz="3600" b="1" dirty="0">
                <a:latin typeface="+mn-lt"/>
              </a:rPr>
              <a:t>Bedeutung der Gerichtsstelle</a:t>
            </a:r>
          </a:p>
        </p:txBody>
      </p:sp>
      <p:sp>
        <p:nvSpPr>
          <p:cNvPr id="3" name="Inhaltsplatzhalter 2">
            <a:extLst>
              <a:ext uri="{FF2B5EF4-FFF2-40B4-BE49-F238E27FC236}">
                <a16:creationId xmlns:a16="http://schemas.microsoft.com/office/drawing/2014/main" id="{18C9EB15-2CC2-CD15-26CD-B112F4CBD66A}"/>
              </a:ext>
            </a:extLst>
          </p:cNvPr>
          <p:cNvSpPr>
            <a:spLocks noGrp="1"/>
          </p:cNvSpPr>
          <p:nvPr>
            <p:ph idx="1"/>
          </p:nvPr>
        </p:nvSpPr>
        <p:spPr>
          <a:xfrm>
            <a:off x="838200" y="1825625"/>
            <a:ext cx="10515600" cy="4351338"/>
          </a:xfrm>
        </p:spPr>
        <p:txBody>
          <a:bodyPr>
            <a:normAutofit/>
          </a:bodyPr>
          <a:lstStyle/>
          <a:p>
            <a:r>
              <a:rPr lang="de-DE" sz="2600" i="1" dirty="0"/>
              <a:t>§ 128a Abs. 3 </a:t>
            </a:r>
            <a:r>
              <a:rPr lang="de-DE" sz="2600" i="1" dirty="0" smtClean="0"/>
              <a:t>ZPO-E</a:t>
            </a:r>
            <a:r>
              <a:rPr lang="de-DE" sz="2600" dirty="0" smtClean="0"/>
              <a:t>: </a:t>
            </a:r>
            <a:r>
              <a:rPr lang="de-DE" sz="2600" dirty="0"/>
              <a:t>Der Vorsitzende leitet die Videoverhandlung von der Gerichtsstelle aus. Er kann anderen Mitgliedern des Gerichts </a:t>
            </a:r>
            <a:r>
              <a:rPr lang="de-DE" sz="2600" strike="sngStrike" dirty="0"/>
              <a:t>bei Vorliegen erheblicher Gründe </a:t>
            </a:r>
            <a:r>
              <a:rPr lang="de-DE" sz="2600" dirty="0"/>
              <a:t>gestatten, an der mündlichen </a:t>
            </a:r>
            <a:r>
              <a:rPr lang="de-DE" sz="2600" dirty="0" smtClean="0"/>
              <a:t>Verhandlung </a:t>
            </a:r>
            <a:r>
              <a:rPr lang="de-DE" sz="2600" dirty="0"/>
              <a:t>per Bild- und Tonübertragung teilzunehmen.</a:t>
            </a:r>
          </a:p>
          <a:p>
            <a:r>
              <a:rPr lang="de-DE" sz="2600" dirty="0"/>
              <a:t>Kein Einspruchsrecht der Verfahrensbeteiligten.</a:t>
            </a:r>
          </a:p>
          <a:p>
            <a:r>
              <a:rPr lang="de-DE" sz="2600" dirty="0"/>
              <a:t>Die Teilnahme einzelner Mitglieder des Gerichts an der mündlichen Verhandlung per Video sollte Ausnahme bleiben. Das Kollegialorgan sollte in der Regel als Einheit im Sitzungssaal agieren und von den Verfahrensbeteiligten auch als Einheit wahrgenommen werden. </a:t>
            </a:r>
          </a:p>
          <a:p>
            <a:pPr marL="0" indent="0">
              <a:buNone/>
            </a:pPr>
            <a:endParaRPr lang="de-DE" sz="2600" dirty="0"/>
          </a:p>
          <a:p>
            <a:pPr marL="0" indent="0">
              <a:buNone/>
            </a:pPr>
            <a:endParaRPr lang="de-DE" dirty="0"/>
          </a:p>
          <a:p>
            <a:pPr marL="0" indent="0">
              <a:buNone/>
            </a:pPr>
            <a:endParaRPr lang="de-DE" dirty="0"/>
          </a:p>
          <a:p>
            <a:pPr marL="0" indent="0">
              <a:buNone/>
            </a:pPr>
            <a:endParaRPr lang="de-DE" dirty="0"/>
          </a:p>
        </p:txBody>
      </p:sp>
      <p:pic>
        <p:nvPicPr>
          <p:cNvPr id="6" name="Grafik 5"/>
          <p:cNvPicPr>
            <a:picLocks noChangeAspect="1"/>
          </p:cNvPicPr>
          <p:nvPr/>
        </p:nvPicPr>
        <p:blipFill>
          <a:blip r:embed="rId2"/>
          <a:stretch>
            <a:fillRect/>
          </a:stretch>
        </p:blipFill>
        <p:spPr>
          <a:xfrm>
            <a:off x="10000565" y="6404567"/>
            <a:ext cx="1931068" cy="266355"/>
          </a:xfrm>
          <a:prstGeom prst="rect">
            <a:avLst/>
          </a:prstGeom>
        </p:spPr>
      </p:pic>
      <p:sp>
        <p:nvSpPr>
          <p:cNvPr id="7"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18</a:t>
            </a:fld>
            <a:endParaRPr lang="de-DE" dirty="0"/>
          </a:p>
        </p:txBody>
      </p:sp>
    </p:spTree>
    <p:extLst>
      <p:ext uri="{BB962C8B-B14F-4D97-AF65-F5344CB8AC3E}">
        <p14:creationId xmlns:p14="http://schemas.microsoft.com/office/powerpoint/2010/main" val="293383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latin typeface="+mn-lt"/>
              </a:rPr>
              <a:t>Bedeutung der Gerichtsstelle (2)</a:t>
            </a:r>
            <a:endParaRPr lang="de-DE" sz="3600" dirty="0">
              <a:latin typeface="+mn-lt"/>
            </a:endParaRPr>
          </a:p>
        </p:txBody>
      </p:sp>
      <p:sp>
        <p:nvSpPr>
          <p:cNvPr id="3" name="Inhaltsplatzhalter 2"/>
          <p:cNvSpPr>
            <a:spLocks noGrp="1"/>
          </p:cNvSpPr>
          <p:nvPr>
            <p:ph idx="1"/>
          </p:nvPr>
        </p:nvSpPr>
        <p:spPr/>
        <p:txBody>
          <a:bodyPr>
            <a:normAutofit/>
          </a:bodyPr>
          <a:lstStyle/>
          <a:p>
            <a:r>
              <a:rPr lang="de-DE" sz="2600" i="1" dirty="0"/>
              <a:t>§ 128a Abs. 6 </a:t>
            </a:r>
            <a:r>
              <a:rPr lang="de-DE" sz="2600" i="1" dirty="0" smtClean="0"/>
              <a:t>ZPO-E</a:t>
            </a:r>
            <a:r>
              <a:rPr lang="de-DE" sz="2600" dirty="0" smtClean="0"/>
              <a:t>: </a:t>
            </a:r>
            <a:r>
              <a:rPr lang="de-DE" sz="2600" dirty="0"/>
              <a:t>Nehmen alle Verfahrensbeteiligten und alle Mitglieder des Gerichts an der mündlichen Verhandlung per Bild- und Tonübertragung teil, so kann der Vorsitzende die Videoverhandlung von einem anderen Ort als der Gerichtsstelle aus leiten. In diesem Fall ist in öffentlichen Verhandlungen die Öffentlichkeit herzustellen, in dem die Videoverhandlung in Bild und Ton an einen öffentlich zugänglichen Raum im zuständigen Gericht übertragen wird.</a:t>
            </a:r>
          </a:p>
          <a:p>
            <a:r>
              <a:rPr lang="de-DE" sz="2600" dirty="0"/>
              <a:t>„Hauptverhandlung im Homeoffice“ (FAZ </a:t>
            </a:r>
            <a:r>
              <a:rPr lang="de-DE" sz="2600" dirty="0" smtClean="0"/>
              <a:t>vom </a:t>
            </a:r>
            <a:r>
              <a:rPr lang="de-DE" sz="2600" dirty="0"/>
              <a:t>17.11.2023</a:t>
            </a:r>
            <a:r>
              <a:rPr lang="de-DE" sz="2600" dirty="0" smtClean="0"/>
              <a:t>). Ist </a:t>
            </a:r>
            <a:r>
              <a:rPr lang="de-DE" sz="2600" dirty="0"/>
              <a:t>das wünschenswert?</a:t>
            </a:r>
          </a:p>
        </p:txBody>
      </p:sp>
      <p:pic>
        <p:nvPicPr>
          <p:cNvPr id="6" name="Grafik 5"/>
          <p:cNvPicPr>
            <a:picLocks noChangeAspect="1"/>
          </p:cNvPicPr>
          <p:nvPr/>
        </p:nvPicPr>
        <p:blipFill>
          <a:blip r:embed="rId2"/>
          <a:stretch>
            <a:fillRect/>
          </a:stretch>
        </p:blipFill>
        <p:spPr>
          <a:xfrm>
            <a:off x="10000565" y="6404567"/>
            <a:ext cx="1931068" cy="266355"/>
          </a:xfrm>
          <a:prstGeom prst="rect">
            <a:avLst/>
          </a:prstGeom>
        </p:spPr>
      </p:pic>
      <p:sp>
        <p:nvSpPr>
          <p:cNvPr id="7"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19</a:t>
            </a:fld>
            <a:endParaRPr lang="de-DE" dirty="0"/>
          </a:p>
        </p:txBody>
      </p:sp>
    </p:spTree>
    <p:extLst>
      <p:ext uri="{BB962C8B-B14F-4D97-AF65-F5344CB8AC3E}">
        <p14:creationId xmlns:p14="http://schemas.microsoft.com/office/powerpoint/2010/main" val="2146803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latin typeface="+mn-lt"/>
              </a:rPr>
              <a:t>Berührte Verfahrensgrundsätze</a:t>
            </a:r>
            <a:endParaRPr lang="de-DE" sz="3600" dirty="0">
              <a:latin typeface="+mn-lt"/>
            </a:endParaRPr>
          </a:p>
        </p:txBody>
      </p:sp>
      <p:sp>
        <p:nvSpPr>
          <p:cNvPr id="3" name="Inhaltsplatzhalter 2"/>
          <p:cNvSpPr>
            <a:spLocks noGrp="1"/>
          </p:cNvSpPr>
          <p:nvPr>
            <p:ph idx="1"/>
          </p:nvPr>
        </p:nvSpPr>
        <p:spPr/>
        <p:txBody>
          <a:bodyPr>
            <a:normAutofit/>
          </a:bodyPr>
          <a:lstStyle/>
          <a:p>
            <a:endParaRPr lang="de-DE" dirty="0" smtClean="0"/>
          </a:p>
          <a:p>
            <a:r>
              <a:rPr lang="de-DE" sz="2600" dirty="0" smtClean="0"/>
              <a:t>Mündlichkeit </a:t>
            </a:r>
            <a:r>
              <a:rPr lang="de-DE" sz="2600" dirty="0"/>
              <a:t>(§ 128 Abs. 1 ZPO)</a:t>
            </a:r>
          </a:p>
          <a:p>
            <a:r>
              <a:rPr lang="de-DE" sz="2600" dirty="0" smtClean="0"/>
              <a:t>Unmittelbarkeit </a:t>
            </a:r>
            <a:r>
              <a:rPr lang="de-DE" sz="2600" dirty="0"/>
              <a:t>(§§ 285, 355 ZPO)</a:t>
            </a:r>
          </a:p>
          <a:p>
            <a:r>
              <a:rPr lang="de-DE" sz="2600" dirty="0" smtClean="0"/>
              <a:t>Öffentlichkeit </a:t>
            </a:r>
            <a:r>
              <a:rPr lang="de-DE" sz="2600" dirty="0"/>
              <a:t>(§ 169 GVG; Art. 6 Abs. 1 EMRK)</a:t>
            </a:r>
          </a:p>
          <a:p>
            <a:pPr marL="0" indent="0">
              <a:buNone/>
            </a:pPr>
            <a:endParaRPr lang="de-DE" dirty="0"/>
          </a:p>
          <a:p>
            <a:pPr marL="0" indent="0">
              <a:buNone/>
            </a:pPr>
            <a:endParaRPr lang="de-DE" dirty="0"/>
          </a:p>
          <a:p>
            <a:pPr marL="0" indent="0">
              <a:buNone/>
            </a:pPr>
            <a:endParaRPr lang="de-DE" dirty="0"/>
          </a:p>
        </p:txBody>
      </p:sp>
      <p:pic>
        <p:nvPicPr>
          <p:cNvPr id="8" name="Grafik 7"/>
          <p:cNvPicPr>
            <a:picLocks noChangeAspect="1"/>
          </p:cNvPicPr>
          <p:nvPr/>
        </p:nvPicPr>
        <p:blipFill>
          <a:blip r:embed="rId2"/>
          <a:stretch>
            <a:fillRect/>
          </a:stretch>
        </p:blipFill>
        <p:spPr>
          <a:xfrm>
            <a:off x="10000565" y="6404567"/>
            <a:ext cx="1931068" cy="266355"/>
          </a:xfrm>
          <a:prstGeom prst="rect">
            <a:avLst/>
          </a:prstGeom>
        </p:spPr>
      </p:pic>
      <p:sp>
        <p:nvSpPr>
          <p:cNvPr id="9"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2</a:t>
            </a:fld>
            <a:endParaRPr lang="de-DE" dirty="0"/>
          </a:p>
        </p:txBody>
      </p:sp>
    </p:spTree>
    <p:extLst>
      <p:ext uri="{BB962C8B-B14F-4D97-AF65-F5344CB8AC3E}">
        <p14:creationId xmlns:p14="http://schemas.microsoft.com/office/powerpoint/2010/main" val="13321686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a:t>
            </a:r>
            <a:r>
              <a:rPr lang="de-DE" sz="3600" b="1" dirty="0" smtClean="0">
                <a:latin typeface="+mn-lt"/>
              </a:rPr>
              <a:t>Resümee</a:t>
            </a:r>
            <a:endParaRPr lang="de-DE" sz="3600" b="1" dirty="0">
              <a:latin typeface="+mn-lt"/>
            </a:endParaRPr>
          </a:p>
        </p:txBody>
      </p:sp>
      <p:sp>
        <p:nvSpPr>
          <p:cNvPr id="3" name="Inhaltsplatzhalter 2"/>
          <p:cNvSpPr>
            <a:spLocks noGrp="1"/>
          </p:cNvSpPr>
          <p:nvPr>
            <p:ph idx="1"/>
          </p:nvPr>
        </p:nvSpPr>
        <p:spPr/>
        <p:txBody>
          <a:bodyPr>
            <a:normAutofit lnSpcReduction="10000"/>
          </a:bodyPr>
          <a:lstStyle/>
          <a:p>
            <a:r>
              <a:rPr lang="de-DE" sz="2600" dirty="0" smtClean="0"/>
              <a:t>Videoverhandlungen und -</a:t>
            </a:r>
            <a:r>
              <a:rPr lang="de-DE" sz="2600" dirty="0" err="1" smtClean="0"/>
              <a:t>beweisaufnahmen</a:t>
            </a:r>
            <a:r>
              <a:rPr lang="de-DE" sz="2600" dirty="0" smtClean="0"/>
              <a:t> können einen wesentlichen Beitrag </a:t>
            </a:r>
            <a:r>
              <a:rPr lang="de-DE" sz="2600" dirty="0"/>
              <a:t>zur Beschleunigung der Verfahren </a:t>
            </a:r>
            <a:r>
              <a:rPr lang="de-DE" sz="2600" dirty="0" smtClean="0"/>
              <a:t>und Entlastung von Gericht und Verfahrensbeteiligten leisten, ohne rechtsstaatliche Anforderungen zu gefährden, wenn</a:t>
            </a:r>
          </a:p>
          <a:p>
            <a:r>
              <a:rPr lang="de-DE" sz="2600" dirty="0" smtClean="0"/>
              <a:t>eine technische Ausstattung, die den Bedürfnissen der Verfahrens-beteiligten und dem berechtigten Interesse der Öffentlichkeit Rechnung trägt, vorhanden ist und</a:t>
            </a:r>
          </a:p>
          <a:p>
            <a:r>
              <a:rPr lang="de-DE" sz="2600" dirty="0" smtClean="0"/>
              <a:t>die Entscheidung über Durchführung von Videoterminen möglichst im Konsens zwischen den am Verfahren beteiligten Akteuren und dem Gericht getroffen wird.</a:t>
            </a:r>
          </a:p>
          <a:p>
            <a:r>
              <a:rPr lang="de-DE" sz="2600" dirty="0" smtClean="0"/>
              <a:t>Trotz der aufgezeigten Probleme und Unklarheiten bietet die gesetzliche Neuregelung jedenfalls die Möglichkeit hierzu.</a:t>
            </a:r>
            <a:endParaRPr lang="de-DE" sz="2600" dirty="0"/>
          </a:p>
        </p:txBody>
      </p:sp>
      <p:pic>
        <p:nvPicPr>
          <p:cNvPr id="5" name="Grafik 4"/>
          <p:cNvPicPr>
            <a:picLocks noChangeAspect="1"/>
          </p:cNvPicPr>
          <p:nvPr/>
        </p:nvPicPr>
        <p:blipFill>
          <a:blip r:embed="rId2"/>
          <a:stretch>
            <a:fillRect/>
          </a:stretch>
        </p:blipFill>
        <p:spPr>
          <a:xfrm>
            <a:off x="10000565" y="6404567"/>
            <a:ext cx="1931068" cy="266355"/>
          </a:xfrm>
          <a:prstGeom prst="rect">
            <a:avLst/>
          </a:prstGeom>
        </p:spPr>
      </p:pic>
      <p:sp>
        <p:nvSpPr>
          <p:cNvPr id="6"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20</a:t>
            </a:fld>
            <a:endParaRPr lang="de-DE" dirty="0"/>
          </a:p>
        </p:txBody>
      </p:sp>
    </p:spTree>
    <p:extLst>
      <p:ext uri="{BB962C8B-B14F-4D97-AF65-F5344CB8AC3E}">
        <p14:creationId xmlns:p14="http://schemas.microsoft.com/office/powerpoint/2010/main" val="4189292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811838"/>
          </a:xfrm>
        </p:spPr>
        <p:txBody>
          <a:bodyPr>
            <a:normAutofit/>
          </a:bodyPr>
          <a:lstStyle/>
          <a:p>
            <a:pPr algn="ctr"/>
            <a:r>
              <a:rPr lang="de-DE" sz="3600" b="1" i="1" dirty="0"/>
              <a:t>Vielen Dank für Ihre Aufmerksamkeit!</a:t>
            </a:r>
            <a:endParaRPr lang="de-DE" sz="3600" dirty="0"/>
          </a:p>
        </p:txBody>
      </p:sp>
      <p:sp>
        <p:nvSpPr>
          <p:cNvPr id="3" name="Inhaltsplatzhalter 2"/>
          <p:cNvSpPr>
            <a:spLocks noGrp="1"/>
          </p:cNvSpPr>
          <p:nvPr>
            <p:ph idx="1"/>
          </p:nvPr>
        </p:nvSpPr>
        <p:spPr>
          <a:xfrm>
            <a:off x="838200" y="1825625"/>
            <a:ext cx="10515600" cy="4351338"/>
          </a:xfrm>
        </p:spPr>
        <p:txBody>
          <a:bodyPr/>
          <a:lstStyle/>
          <a:p>
            <a:pPr marL="0" indent="0">
              <a:buNone/>
            </a:pPr>
            <a:r>
              <a:rPr lang="de-DE" dirty="0"/>
              <a:t> </a:t>
            </a:r>
          </a:p>
          <a:p>
            <a:pPr marL="0" indent="0">
              <a:buNone/>
            </a:pPr>
            <a:endParaRPr lang="de-DE" b="1" dirty="0"/>
          </a:p>
          <a:p>
            <a:pPr marL="0" indent="0">
              <a:buNone/>
            </a:pPr>
            <a:endParaRPr lang="de-DE" b="1" dirty="0"/>
          </a:p>
          <a:p>
            <a:pPr marL="0" indent="0">
              <a:buNone/>
            </a:pPr>
            <a:endParaRPr lang="de-DE" b="1" dirty="0"/>
          </a:p>
          <a:p>
            <a:pPr marL="0" indent="0">
              <a:buNone/>
            </a:pPr>
            <a:endParaRPr lang="de-DE" b="1" dirty="0"/>
          </a:p>
        </p:txBody>
      </p:sp>
      <p:pic>
        <p:nvPicPr>
          <p:cNvPr id="6" name="Grafik 5"/>
          <p:cNvPicPr>
            <a:picLocks noChangeAspect="1"/>
          </p:cNvPicPr>
          <p:nvPr/>
        </p:nvPicPr>
        <p:blipFill>
          <a:blip r:embed="rId2"/>
          <a:stretch>
            <a:fillRect/>
          </a:stretch>
        </p:blipFill>
        <p:spPr>
          <a:xfrm>
            <a:off x="10000565" y="6404567"/>
            <a:ext cx="1931068" cy="266355"/>
          </a:xfrm>
          <a:prstGeom prst="rect">
            <a:avLst/>
          </a:prstGeom>
        </p:spPr>
      </p:pic>
    </p:spTree>
    <p:extLst>
      <p:ext uri="{BB962C8B-B14F-4D97-AF65-F5344CB8AC3E}">
        <p14:creationId xmlns:p14="http://schemas.microsoft.com/office/powerpoint/2010/main" val="2104629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237C1C-7B6A-4078-0A22-0D5653864D0E}"/>
              </a:ext>
            </a:extLst>
          </p:cNvPr>
          <p:cNvSpPr>
            <a:spLocks noGrp="1"/>
          </p:cNvSpPr>
          <p:nvPr>
            <p:ph type="title"/>
          </p:nvPr>
        </p:nvSpPr>
        <p:spPr/>
        <p:txBody>
          <a:bodyPr>
            <a:normAutofit/>
          </a:bodyPr>
          <a:lstStyle/>
          <a:p>
            <a:r>
              <a:rPr lang="de-DE" sz="3600" b="1" dirty="0">
                <a:latin typeface="+mn-lt"/>
              </a:rPr>
              <a:t>Mündlichkeit</a:t>
            </a:r>
          </a:p>
        </p:txBody>
      </p:sp>
      <p:sp>
        <p:nvSpPr>
          <p:cNvPr id="3" name="Inhaltsplatzhalter 2">
            <a:extLst>
              <a:ext uri="{FF2B5EF4-FFF2-40B4-BE49-F238E27FC236}">
                <a16:creationId xmlns:a16="http://schemas.microsoft.com/office/drawing/2014/main" id="{7BC7BA2F-C810-9B64-E949-FDDB10EFA6AE}"/>
              </a:ext>
            </a:extLst>
          </p:cNvPr>
          <p:cNvSpPr>
            <a:spLocks noGrp="1"/>
          </p:cNvSpPr>
          <p:nvPr>
            <p:ph idx="1"/>
          </p:nvPr>
        </p:nvSpPr>
        <p:spPr/>
        <p:txBody>
          <a:bodyPr>
            <a:normAutofit/>
          </a:bodyPr>
          <a:lstStyle/>
          <a:p>
            <a:r>
              <a:rPr lang="de-DE" sz="2600" dirty="0"/>
              <a:t>Die mündliche Verhandlung ist ein Kernelement des rechtsstaatlichen Verfahrens und dient vor allem der Gewährung rechtlichen Gehörs. Es soll den Beteiligten ermöglicht werden, </a:t>
            </a:r>
            <a:r>
              <a:rPr lang="de-DE" sz="2600" dirty="0" smtClean="0"/>
              <a:t>die </a:t>
            </a:r>
            <a:r>
              <a:rPr lang="de-DE" sz="2600" dirty="0"/>
              <a:t>als wesentlich angesehenen Gesichtspunkte eines Rechtsstreits dem Gericht persönlich vorzutragen und mit ihm zu erörtern.</a:t>
            </a:r>
          </a:p>
          <a:p>
            <a:r>
              <a:rPr lang="de-DE" sz="2600" dirty="0" smtClean="0"/>
              <a:t>Der </a:t>
            </a:r>
            <a:r>
              <a:rPr lang="de-DE" sz="2600" dirty="0"/>
              <a:t>Grundsatz der Mündlichkeit besagt, dass das Gericht den Prozess nur auf Grund mündlicher Verhandlung entscheiden und als </a:t>
            </a:r>
            <a:r>
              <a:rPr lang="de-DE" sz="2600" dirty="0" smtClean="0"/>
              <a:t>Prozessstoff </a:t>
            </a:r>
            <a:r>
              <a:rPr lang="de-DE" sz="2600" dirty="0"/>
              <a:t>nur berücksichtigen darf, was in der mündlichen Verhandlung vorgetragen worden ist</a:t>
            </a:r>
            <a:r>
              <a:rPr lang="de-DE" sz="2600" dirty="0" smtClean="0"/>
              <a:t>.</a:t>
            </a:r>
            <a:endParaRPr lang="de-DE" sz="2600" dirty="0"/>
          </a:p>
        </p:txBody>
      </p:sp>
      <p:sp>
        <p:nvSpPr>
          <p:cNvPr id="7"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3</a:t>
            </a:fld>
            <a:endParaRPr lang="de-DE" dirty="0"/>
          </a:p>
        </p:txBody>
      </p:sp>
      <p:pic>
        <p:nvPicPr>
          <p:cNvPr id="8" name="Grafik 7"/>
          <p:cNvPicPr>
            <a:picLocks noChangeAspect="1"/>
          </p:cNvPicPr>
          <p:nvPr/>
        </p:nvPicPr>
        <p:blipFill>
          <a:blip r:embed="rId2"/>
          <a:stretch>
            <a:fillRect/>
          </a:stretch>
        </p:blipFill>
        <p:spPr>
          <a:xfrm>
            <a:off x="10000565" y="6404567"/>
            <a:ext cx="1931068" cy="266355"/>
          </a:xfrm>
          <a:prstGeom prst="rect">
            <a:avLst/>
          </a:prstGeom>
        </p:spPr>
      </p:pic>
    </p:spTree>
    <p:extLst>
      <p:ext uri="{BB962C8B-B14F-4D97-AF65-F5344CB8AC3E}">
        <p14:creationId xmlns:p14="http://schemas.microsoft.com/office/powerpoint/2010/main" val="744476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235D83-86D2-AA39-E09B-55F9EF580C6D}"/>
              </a:ext>
            </a:extLst>
          </p:cNvPr>
          <p:cNvSpPr>
            <a:spLocks noGrp="1"/>
          </p:cNvSpPr>
          <p:nvPr>
            <p:ph type="title"/>
          </p:nvPr>
        </p:nvSpPr>
        <p:spPr/>
        <p:txBody>
          <a:bodyPr>
            <a:normAutofit/>
          </a:bodyPr>
          <a:lstStyle/>
          <a:p>
            <a:r>
              <a:rPr lang="de-DE" sz="3600" b="1" dirty="0">
                <a:latin typeface="+mn-lt"/>
              </a:rPr>
              <a:t>Unmittelbarkeit</a:t>
            </a:r>
          </a:p>
        </p:txBody>
      </p:sp>
      <p:sp>
        <p:nvSpPr>
          <p:cNvPr id="3" name="Inhaltsplatzhalter 2">
            <a:extLst>
              <a:ext uri="{FF2B5EF4-FFF2-40B4-BE49-F238E27FC236}">
                <a16:creationId xmlns:a16="http://schemas.microsoft.com/office/drawing/2014/main" id="{9FBCA4D9-40C8-5B1E-0D7F-75809099E869}"/>
              </a:ext>
            </a:extLst>
          </p:cNvPr>
          <p:cNvSpPr>
            <a:spLocks noGrp="1"/>
          </p:cNvSpPr>
          <p:nvPr>
            <p:ph idx="1"/>
          </p:nvPr>
        </p:nvSpPr>
        <p:spPr/>
        <p:txBody>
          <a:bodyPr>
            <a:normAutofit/>
          </a:bodyPr>
          <a:lstStyle/>
          <a:p>
            <a:r>
              <a:rPr lang="de-DE" sz="2600" dirty="0"/>
              <a:t>Der Unmittelbarkeitsgrundsatz besagt, dass die mündliche Verhandlung (und ggf. Beweisaufnahme) vor dem erkennenden Gericht erfolgen muss.</a:t>
            </a:r>
          </a:p>
          <a:p>
            <a:r>
              <a:rPr lang="de-DE" sz="2600" dirty="0"/>
              <a:t>Die durch Videoverhandlung eröffnete Möglichkeit, </a:t>
            </a:r>
            <a:r>
              <a:rPr lang="de-DE" sz="2600" dirty="0" smtClean="0"/>
              <a:t>Verfahrenshandlungen </a:t>
            </a:r>
            <a:r>
              <a:rPr lang="de-DE" sz="2600" dirty="0"/>
              <a:t>außerhalb des Sitzungsortes vorzunehmen, durchbricht   im Interesse der Prozessökonomie den Grundsatz der Verhandlung vor dem erkennenden Gericht (BT-</a:t>
            </a:r>
            <a:r>
              <a:rPr lang="de-DE" sz="2600" dirty="0" err="1"/>
              <a:t>Drs</a:t>
            </a:r>
            <a:r>
              <a:rPr lang="de-DE" sz="2600" dirty="0"/>
              <a:t>. 14/6036, Seite 119).</a:t>
            </a:r>
          </a:p>
          <a:p>
            <a:endParaRPr lang="de-DE" sz="2600" dirty="0"/>
          </a:p>
        </p:txBody>
      </p:sp>
      <p:sp>
        <p:nvSpPr>
          <p:cNvPr id="7"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4</a:t>
            </a:fld>
            <a:endParaRPr lang="de-DE" dirty="0"/>
          </a:p>
        </p:txBody>
      </p:sp>
      <p:pic>
        <p:nvPicPr>
          <p:cNvPr id="8" name="Grafik 7"/>
          <p:cNvPicPr>
            <a:picLocks noChangeAspect="1"/>
          </p:cNvPicPr>
          <p:nvPr/>
        </p:nvPicPr>
        <p:blipFill>
          <a:blip r:embed="rId2"/>
          <a:stretch>
            <a:fillRect/>
          </a:stretch>
        </p:blipFill>
        <p:spPr>
          <a:xfrm>
            <a:off x="10000565" y="6404567"/>
            <a:ext cx="1931068" cy="266355"/>
          </a:xfrm>
          <a:prstGeom prst="rect">
            <a:avLst/>
          </a:prstGeom>
        </p:spPr>
      </p:pic>
    </p:spTree>
    <p:extLst>
      <p:ext uri="{BB962C8B-B14F-4D97-AF65-F5344CB8AC3E}">
        <p14:creationId xmlns:p14="http://schemas.microsoft.com/office/powerpoint/2010/main" val="2895577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B402F1-03B1-8BCB-2E7B-361D1861C907}"/>
              </a:ext>
            </a:extLst>
          </p:cNvPr>
          <p:cNvSpPr>
            <a:spLocks noGrp="1"/>
          </p:cNvSpPr>
          <p:nvPr>
            <p:ph type="title"/>
          </p:nvPr>
        </p:nvSpPr>
        <p:spPr/>
        <p:txBody>
          <a:bodyPr>
            <a:normAutofit/>
          </a:bodyPr>
          <a:lstStyle/>
          <a:p>
            <a:r>
              <a:rPr lang="de-DE" sz="3600" b="1" dirty="0">
                <a:latin typeface="+mn-lt"/>
              </a:rPr>
              <a:t>Öffentlichkeit</a:t>
            </a:r>
          </a:p>
        </p:txBody>
      </p:sp>
      <p:sp>
        <p:nvSpPr>
          <p:cNvPr id="3" name="Inhaltsplatzhalter 2">
            <a:extLst>
              <a:ext uri="{FF2B5EF4-FFF2-40B4-BE49-F238E27FC236}">
                <a16:creationId xmlns:a16="http://schemas.microsoft.com/office/drawing/2014/main" id="{5EA69CEB-BC9D-2BEB-E18A-0BCD2E97B8D6}"/>
              </a:ext>
            </a:extLst>
          </p:cNvPr>
          <p:cNvSpPr>
            <a:spLocks noGrp="1"/>
          </p:cNvSpPr>
          <p:nvPr>
            <p:ph idx="1"/>
          </p:nvPr>
        </p:nvSpPr>
        <p:spPr/>
        <p:txBody>
          <a:bodyPr>
            <a:normAutofit/>
          </a:bodyPr>
          <a:lstStyle/>
          <a:p>
            <a:r>
              <a:rPr lang="de-DE" sz="2600" i="0" u="none" strike="noStrike" dirty="0">
                <a:solidFill>
                  <a:srgbClr val="141414"/>
                </a:solidFill>
                <a:effectLst/>
              </a:rPr>
              <a:t>Nach § 169 Abs. 1 S. 1 GVG ist die Verhandlung vor dem erkennenden Gericht einschließlich der Verkündung </a:t>
            </a:r>
            <a:r>
              <a:rPr lang="de-DE" sz="2600" dirty="0">
                <a:solidFill>
                  <a:srgbClr val="141414"/>
                </a:solidFill>
              </a:rPr>
              <a:t>der</a:t>
            </a:r>
            <a:r>
              <a:rPr lang="de-DE" sz="2600" i="0" u="none" strike="noStrike" dirty="0">
                <a:solidFill>
                  <a:srgbClr val="141414"/>
                </a:solidFill>
                <a:effectLst/>
              </a:rPr>
              <a:t> Urteile und Beschlüsse </a:t>
            </a:r>
            <a:r>
              <a:rPr lang="de-DE" sz="2600" i="0" u="none" strike="noStrike" dirty="0" smtClean="0">
                <a:solidFill>
                  <a:srgbClr val="141414"/>
                </a:solidFill>
                <a:effectLst/>
              </a:rPr>
              <a:t>öffentlich</a:t>
            </a:r>
            <a:r>
              <a:rPr lang="de-DE" sz="2600" i="0" u="none" strike="noStrike" dirty="0">
                <a:solidFill>
                  <a:srgbClr val="141414"/>
                </a:solidFill>
                <a:effectLst/>
              </a:rPr>
              <a:t>.</a:t>
            </a:r>
          </a:p>
          <a:p>
            <a:r>
              <a:rPr lang="de-DE" sz="2600" dirty="0"/>
              <a:t>Tragendes Prinzip des Verfahrensrechts, völkerrechtlich verankert (Art. 6 Abs. 1 EMRK).</a:t>
            </a:r>
          </a:p>
          <a:p>
            <a:r>
              <a:rPr lang="de-DE" sz="2600" dirty="0"/>
              <a:t>Individualschutz gegen staatliche Willkür.</a:t>
            </a:r>
          </a:p>
          <a:p>
            <a:r>
              <a:rPr lang="de-DE" sz="2600" dirty="0"/>
              <a:t>Demokratische Kontrolle der Tätigkeit der Gerichte.</a:t>
            </a:r>
          </a:p>
          <a:p>
            <a:r>
              <a:rPr lang="de-DE" sz="2600" dirty="0"/>
              <a:t>Stärkung des Vertrauens der Allgemeinheit in die Gerichtsbarkeit.</a:t>
            </a:r>
          </a:p>
        </p:txBody>
      </p:sp>
      <p:sp>
        <p:nvSpPr>
          <p:cNvPr id="7"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5</a:t>
            </a:fld>
            <a:endParaRPr lang="de-DE" dirty="0"/>
          </a:p>
        </p:txBody>
      </p:sp>
      <p:pic>
        <p:nvPicPr>
          <p:cNvPr id="8" name="Grafik 7"/>
          <p:cNvPicPr>
            <a:picLocks noChangeAspect="1"/>
          </p:cNvPicPr>
          <p:nvPr/>
        </p:nvPicPr>
        <p:blipFill>
          <a:blip r:embed="rId2"/>
          <a:stretch>
            <a:fillRect/>
          </a:stretch>
        </p:blipFill>
        <p:spPr>
          <a:xfrm>
            <a:off x="10000565" y="6404567"/>
            <a:ext cx="1931068" cy="266355"/>
          </a:xfrm>
          <a:prstGeom prst="rect">
            <a:avLst/>
          </a:prstGeom>
        </p:spPr>
      </p:pic>
    </p:spTree>
    <p:extLst>
      <p:ext uri="{BB962C8B-B14F-4D97-AF65-F5344CB8AC3E}">
        <p14:creationId xmlns:p14="http://schemas.microsoft.com/office/powerpoint/2010/main" val="4080775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smtClean="0">
                <a:latin typeface="+mn-lt"/>
              </a:rPr>
              <a:t>Gesetzliche Grundlage von Videoverhandlungen</a:t>
            </a:r>
            <a:endParaRPr lang="de-DE" sz="3600" dirty="0">
              <a:latin typeface="+mn-lt"/>
            </a:endParaRPr>
          </a:p>
        </p:txBody>
      </p:sp>
      <p:sp>
        <p:nvSpPr>
          <p:cNvPr id="3" name="Inhaltsplatzhalter 2"/>
          <p:cNvSpPr>
            <a:spLocks noGrp="1"/>
          </p:cNvSpPr>
          <p:nvPr>
            <p:ph idx="1"/>
          </p:nvPr>
        </p:nvSpPr>
        <p:spPr/>
        <p:txBody>
          <a:bodyPr>
            <a:normAutofit fontScale="92500"/>
          </a:bodyPr>
          <a:lstStyle/>
          <a:p>
            <a:r>
              <a:rPr lang="de-DE" sz="2600" dirty="0" smtClean="0"/>
              <a:t>17.11.2023: Bundestag  beschließt das Gesetz zur Förderung des Einsatzes von Videokonferenztechnik in der Zivilgerichtsbarkeit und den Fachgerichtsbarkeiten (BT-</a:t>
            </a:r>
            <a:r>
              <a:rPr lang="de-DE" sz="2600" dirty="0" err="1" smtClean="0"/>
              <a:t>Drs</a:t>
            </a:r>
            <a:r>
              <a:rPr lang="de-DE" sz="2600" dirty="0" smtClean="0"/>
              <a:t>. 20/8095) in der Fassung der Beschlussempfehlung des Rechtsausschusses vom 15.11.2023 (BT-</a:t>
            </a:r>
            <a:r>
              <a:rPr lang="de-DE" sz="2600" dirty="0" err="1" smtClean="0"/>
              <a:t>Drs</a:t>
            </a:r>
            <a:r>
              <a:rPr lang="de-DE" sz="2600" dirty="0" smtClean="0"/>
              <a:t>. 20/9354).</a:t>
            </a:r>
          </a:p>
          <a:p>
            <a:r>
              <a:rPr lang="de-DE" sz="2600" i="1" dirty="0" smtClean="0"/>
              <a:t>§ </a:t>
            </a:r>
            <a:r>
              <a:rPr lang="de-DE" sz="2600" i="1" dirty="0"/>
              <a:t>128a Abs. 1 </a:t>
            </a:r>
            <a:r>
              <a:rPr lang="de-DE" sz="2600" i="1" dirty="0" smtClean="0"/>
              <a:t>ZPO-E</a:t>
            </a:r>
            <a:r>
              <a:rPr lang="de-DE" sz="2600" dirty="0" smtClean="0"/>
              <a:t>: </a:t>
            </a:r>
            <a:r>
              <a:rPr lang="de-DE" sz="2600" dirty="0"/>
              <a:t>Die mündliche Verhandlung kann </a:t>
            </a:r>
            <a:r>
              <a:rPr lang="de-DE" sz="2600" i="1" dirty="0"/>
              <a:t>in geeigneten Fällen</a:t>
            </a:r>
            <a:r>
              <a:rPr lang="de-DE" sz="2600" b="1" dirty="0"/>
              <a:t> </a:t>
            </a:r>
            <a:r>
              <a:rPr lang="de-DE" sz="2600" dirty="0"/>
              <a:t>als Videoverhandlung stattfinden. Eine mündliche Verhandlung findet als Videoverhandlung statt, wenn an ihr mindestens ein </a:t>
            </a:r>
            <a:r>
              <a:rPr lang="de-DE" sz="2600" dirty="0" smtClean="0"/>
              <a:t>Verfahrensbeteiligter </a:t>
            </a:r>
            <a:r>
              <a:rPr lang="de-DE" sz="2600" dirty="0"/>
              <a:t>oder mindestens ein Mitglied des Gerichts per </a:t>
            </a:r>
            <a:r>
              <a:rPr lang="de-DE" sz="2600" dirty="0" smtClean="0"/>
              <a:t>Bild- und </a:t>
            </a:r>
            <a:r>
              <a:rPr lang="de-DE" sz="2600" dirty="0"/>
              <a:t>Tonübertragung teilnimmt. Verfahrensbeteiligte nach dieser Vorschrift sind die Parteien und Nebenintervenienten, ihre Bevollmächtigten sowie Vertreter und Beistände.</a:t>
            </a:r>
          </a:p>
          <a:p>
            <a:r>
              <a:rPr lang="de-DE" sz="2600" dirty="0" smtClean="0"/>
              <a:t>Welche </a:t>
            </a:r>
            <a:r>
              <a:rPr lang="de-DE" sz="2600" dirty="0"/>
              <a:t>Fälle sind für eine Videoverhandlung geeignet?</a:t>
            </a:r>
          </a:p>
        </p:txBody>
      </p:sp>
      <p:pic>
        <p:nvPicPr>
          <p:cNvPr id="8" name="Grafik 7"/>
          <p:cNvPicPr>
            <a:picLocks noChangeAspect="1"/>
          </p:cNvPicPr>
          <p:nvPr/>
        </p:nvPicPr>
        <p:blipFill>
          <a:blip r:embed="rId2"/>
          <a:stretch>
            <a:fillRect/>
          </a:stretch>
        </p:blipFill>
        <p:spPr>
          <a:xfrm>
            <a:off x="10000565" y="6404567"/>
            <a:ext cx="1931068" cy="266355"/>
          </a:xfrm>
          <a:prstGeom prst="rect">
            <a:avLst/>
          </a:prstGeom>
        </p:spPr>
      </p:pic>
      <p:sp>
        <p:nvSpPr>
          <p:cNvPr id="9"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6</a:t>
            </a:fld>
            <a:endParaRPr lang="de-DE" dirty="0"/>
          </a:p>
        </p:txBody>
      </p:sp>
    </p:spTree>
    <p:extLst>
      <p:ext uri="{BB962C8B-B14F-4D97-AF65-F5344CB8AC3E}">
        <p14:creationId xmlns:p14="http://schemas.microsoft.com/office/powerpoint/2010/main" val="3205992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94516C-5966-7FEF-CA35-38D8B770BC95}"/>
              </a:ext>
            </a:extLst>
          </p:cNvPr>
          <p:cNvSpPr>
            <a:spLocks noGrp="1"/>
          </p:cNvSpPr>
          <p:nvPr>
            <p:ph type="title"/>
          </p:nvPr>
        </p:nvSpPr>
        <p:spPr/>
        <p:txBody>
          <a:bodyPr>
            <a:normAutofit/>
          </a:bodyPr>
          <a:lstStyle/>
          <a:p>
            <a:r>
              <a:rPr lang="de-DE" sz="3600" b="1" dirty="0">
                <a:latin typeface="+mn-lt"/>
              </a:rPr>
              <a:t>Kriterien für Geeignetheit</a:t>
            </a:r>
          </a:p>
        </p:txBody>
      </p:sp>
      <p:sp>
        <p:nvSpPr>
          <p:cNvPr id="3" name="Inhaltsplatzhalter 2">
            <a:extLst>
              <a:ext uri="{FF2B5EF4-FFF2-40B4-BE49-F238E27FC236}">
                <a16:creationId xmlns:a16="http://schemas.microsoft.com/office/drawing/2014/main" id="{10024E7C-02E3-300E-0234-FFD456E18066}"/>
              </a:ext>
            </a:extLst>
          </p:cNvPr>
          <p:cNvSpPr>
            <a:spLocks noGrp="1"/>
          </p:cNvSpPr>
          <p:nvPr>
            <p:ph idx="1"/>
          </p:nvPr>
        </p:nvSpPr>
        <p:spPr>
          <a:xfrm>
            <a:off x="838200" y="1882070"/>
            <a:ext cx="10515600" cy="4351338"/>
          </a:xfrm>
        </p:spPr>
        <p:txBody>
          <a:bodyPr>
            <a:normAutofit fontScale="92500" lnSpcReduction="10000"/>
          </a:bodyPr>
          <a:lstStyle/>
          <a:p>
            <a:pPr lvl="0"/>
            <a:r>
              <a:rPr lang="de-DE" dirty="0"/>
              <a:t>Technische Voraussetzungen (technische und personelle Ausstattung der Gerichte); Datenschutzkonformität</a:t>
            </a:r>
          </a:p>
          <a:p>
            <a:pPr lvl="0"/>
            <a:r>
              <a:rPr lang="de-DE" dirty="0"/>
              <a:t>Mobilitätseinschränkungen eines Verfahrensbeteiligten</a:t>
            </a:r>
          </a:p>
          <a:p>
            <a:pPr lvl="0"/>
            <a:r>
              <a:rPr lang="de-DE" dirty="0"/>
              <a:t>Entfernung des (Wohn-/Kanzleisitzes) eines Verfahrensbeteiligten  vom Gerichtsort</a:t>
            </a:r>
          </a:p>
          <a:p>
            <a:pPr lvl="0"/>
            <a:r>
              <a:rPr lang="de-DE" dirty="0"/>
              <a:t>Infektionsschutz</a:t>
            </a:r>
          </a:p>
          <a:p>
            <a:pPr lvl="0"/>
            <a:r>
              <a:rPr lang="de-DE" dirty="0"/>
              <a:t>Art des Termins (Gütetermin, früher erster Termin, Haupttermin)</a:t>
            </a:r>
          </a:p>
          <a:p>
            <a:pPr lvl="0"/>
            <a:r>
              <a:rPr lang="de-DE" dirty="0"/>
              <a:t>Sach- und Streitstand (schwierige Sachverhaltsaufklärung oder schwierige Vergleichsverhandlungen)</a:t>
            </a:r>
          </a:p>
          <a:p>
            <a:pPr lvl="0"/>
            <a:r>
              <a:rPr lang="de-DE" dirty="0"/>
              <a:t>Besondere persönliche Betroffenheit einer Partei (Eignung im Parteiprozess ohne Rechtsanwälte?)</a:t>
            </a:r>
          </a:p>
          <a:p>
            <a:pPr lvl="0"/>
            <a:endParaRPr lang="de-DE" dirty="0"/>
          </a:p>
          <a:p>
            <a:pPr marL="0" indent="0">
              <a:buNone/>
            </a:pPr>
            <a:endParaRPr lang="de-DE" dirty="0"/>
          </a:p>
        </p:txBody>
      </p:sp>
      <p:pic>
        <p:nvPicPr>
          <p:cNvPr id="7" name="Grafik 6"/>
          <p:cNvPicPr>
            <a:picLocks noChangeAspect="1"/>
          </p:cNvPicPr>
          <p:nvPr/>
        </p:nvPicPr>
        <p:blipFill>
          <a:blip r:embed="rId2"/>
          <a:stretch>
            <a:fillRect/>
          </a:stretch>
        </p:blipFill>
        <p:spPr>
          <a:xfrm>
            <a:off x="10000565" y="6404567"/>
            <a:ext cx="1931068" cy="266355"/>
          </a:xfrm>
          <a:prstGeom prst="rect">
            <a:avLst/>
          </a:prstGeom>
        </p:spPr>
      </p:pic>
      <p:sp>
        <p:nvSpPr>
          <p:cNvPr id="8"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7</a:t>
            </a:fld>
            <a:endParaRPr lang="de-DE" dirty="0"/>
          </a:p>
        </p:txBody>
      </p:sp>
    </p:spTree>
    <p:extLst>
      <p:ext uri="{BB962C8B-B14F-4D97-AF65-F5344CB8AC3E}">
        <p14:creationId xmlns:p14="http://schemas.microsoft.com/office/powerpoint/2010/main" val="704159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latin typeface="+mn-lt"/>
              </a:rPr>
              <a:t>Gestattung und Anordnung von Videoverhandlungen</a:t>
            </a:r>
            <a:endParaRPr lang="de-DE" sz="3600" dirty="0">
              <a:latin typeface="+mn-lt"/>
            </a:endParaRPr>
          </a:p>
        </p:txBody>
      </p:sp>
      <p:sp>
        <p:nvSpPr>
          <p:cNvPr id="3" name="Inhaltsplatzhalter 2"/>
          <p:cNvSpPr>
            <a:spLocks noGrp="1"/>
          </p:cNvSpPr>
          <p:nvPr>
            <p:ph idx="1"/>
          </p:nvPr>
        </p:nvSpPr>
        <p:spPr/>
        <p:txBody>
          <a:bodyPr>
            <a:normAutofit/>
          </a:bodyPr>
          <a:lstStyle/>
          <a:p>
            <a:r>
              <a:rPr lang="de-DE" sz="2600" i="1" dirty="0"/>
              <a:t>§ 128a Abs. 2 </a:t>
            </a:r>
            <a:r>
              <a:rPr lang="de-DE" sz="2600" i="1" dirty="0" smtClean="0"/>
              <a:t>ZPO-E</a:t>
            </a:r>
            <a:r>
              <a:rPr lang="de-DE" sz="2600" dirty="0" smtClean="0"/>
              <a:t>: </a:t>
            </a:r>
            <a:r>
              <a:rPr lang="de-DE" sz="2600" dirty="0"/>
              <a:t>Der Vorsitzende kann die Teilnahme an der mündlichen Verhandlung per Bild- und Tonübertragung für einen Verfahrensbeteiligten, mehrere oder alle Verfahrensbeteiligte gestatten oder anordnen. Beantragt ein Verfahrensbeteiligter die Teilnahme per Bild- und Tonübertragung, soll der Vorsitzende diese anordnen. Die Ablehnung eines Antrags auf Teilnahme per Bild- und Tonübertragung ist </a:t>
            </a:r>
            <a:r>
              <a:rPr lang="de-DE" sz="2600" i="1" dirty="0"/>
              <a:t>unter Berücksichtigung der Umstände des Einzelfalls </a:t>
            </a:r>
            <a:r>
              <a:rPr lang="de-DE" sz="2600" dirty="0"/>
              <a:t>zu begründen.</a:t>
            </a:r>
          </a:p>
        </p:txBody>
      </p:sp>
      <p:pic>
        <p:nvPicPr>
          <p:cNvPr id="8" name="Grafik 7"/>
          <p:cNvPicPr>
            <a:picLocks noChangeAspect="1"/>
          </p:cNvPicPr>
          <p:nvPr/>
        </p:nvPicPr>
        <p:blipFill>
          <a:blip r:embed="rId2"/>
          <a:stretch>
            <a:fillRect/>
          </a:stretch>
        </p:blipFill>
        <p:spPr>
          <a:xfrm>
            <a:off x="10000565" y="6404567"/>
            <a:ext cx="1931068" cy="266355"/>
          </a:xfrm>
          <a:prstGeom prst="rect">
            <a:avLst/>
          </a:prstGeom>
        </p:spPr>
      </p:pic>
      <p:sp>
        <p:nvSpPr>
          <p:cNvPr id="9"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8</a:t>
            </a:fld>
            <a:endParaRPr lang="de-DE" dirty="0"/>
          </a:p>
        </p:txBody>
      </p:sp>
    </p:spTree>
    <p:extLst>
      <p:ext uri="{BB962C8B-B14F-4D97-AF65-F5344CB8AC3E}">
        <p14:creationId xmlns:p14="http://schemas.microsoft.com/office/powerpoint/2010/main" val="1489028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7E56C1-07EB-C27D-5A7A-F5414FBDB21A}"/>
              </a:ext>
            </a:extLst>
          </p:cNvPr>
          <p:cNvSpPr>
            <a:spLocks noGrp="1"/>
          </p:cNvSpPr>
          <p:nvPr>
            <p:ph type="title"/>
          </p:nvPr>
        </p:nvSpPr>
        <p:spPr/>
        <p:txBody>
          <a:bodyPr>
            <a:normAutofit/>
          </a:bodyPr>
          <a:lstStyle/>
          <a:p>
            <a:r>
              <a:rPr lang="de-DE" sz="3600" b="1" dirty="0">
                <a:latin typeface="+mn-lt"/>
              </a:rPr>
              <a:t>Antrag auf Durchführung von Videoverhandlungen</a:t>
            </a:r>
          </a:p>
        </p:txBody>
      </p:sp>
      <p:sp>
        <p:nvSpPr>
          <p:cNvPr id="3" name="Inhaltsplatzhalter 2">
            <a:extLst>
              <a:ext uri="{FF2B5EF4-FFF2-40B4-BE49-F238E27FC236}">
                <a16:creationId xmlns:a16="http://schemas.microsoft.com/office/drawing/2014/main" id="{390E207B-3F6D-75B3-5C02-670907C0364F}"/>
              </a:ext>
            </a:extLst>
          </p:cNvPr>
          <p:cNvSpPr>
            <a:spLocks noGrp="1"/>
          </p:cNvSpPr>
          <p:nvPr>
            <p:ph idx="1"/>
          </p:nvPr>
        </p:nvSpPr>
        <p:spPr/>
        <p:txBody>
          <a:bodyPr>
            <a:normAutofit/>
          </a:bodyPr>
          <a:lstStyle/>
          <a:p>
            <a:r>
              <a:rPr lang="de-DE" sz="2600" dirty="0" smtClean="0"/>
              <a:t>Bei Anträgen </a:t>
            </a:r>
            <a:r>
              <a:rPr lang="de-DE" sz="2600" dirty="0"/>
              <a:t>auf </a:t>
            </a:r>
            <a:r>
              <a:rPr lang="de-DE" sz="2600" dirty="0" smtClean="0"/>
              <a:t>Teilnahme per </a:t>
            </a:r>
            <a:r>
              <a:rPr lang="de-DE" sz="2600" dirty="0"/>
              <a:t>Bild- und Tonübertragung soll der Vorsitzende </a:t>
            </a:r>
            <a:r>
              <a:rPr lang="de-DE" sz="2600" dirty="0" smtClean="0"/>
              <a:t>diese anordnen. </a:t>
            </a:r>
            <a:endParaRPr lang="de-DE" sz="2600" dirty="0"/>
          </a:p>
          <a:p>
            <a:r>
              <a:rPr lang="de-DE" sz="2600" dirty="0"/>
              <a:t>Eine ablehnende Entscheidung ist unter Berücksichtigung der Umstände des Einzelfalls zu begründen.</a:t>
            </a:r>
          </a:p>
          <a:p>
            <a:r>
              <a:rPr lang="de-DE" sz="2600" dirty="0"/>
              <a:t>Die Begründungspflicht findet ihre </a:t>
            </a:r>
            <a:r>
              <a:rPr lang="de-DE" sz="2600" dirty="0" smtClean="0"/>
              <a:t>Rechtfertigung darin, </a:t>
            </a:r>
            <a:r>
              <a:rPr lang="de-DE" sz="2600" dirty="0"/>
              <a:t>die gerichtliche Entscheidung transparent zu machen. Es ist wichtig zu </a:t>
            </a:r>
            <a:r>
              <a:rPr lang="de-DE" sz="2600" dirty="0" smtClean="0"/>
              <a:t>erfahren, </a:t>
            </a:r>
            <a:r>
              <a:rPr lang="de-DE" sz="2600" dirty="0"/>
              <a:t>ob die Ablehnung ihres Antrags auf der mangelnden technischen oder personellen Ausstattung, der </a:t>
            </a:r>
            <a:r>
              <a:rPr lang="de-DE" sz="2600" dirty="0" smtClean="0"/>
              <a:t>mangelnden </a:t>
            </a:r>
            <a:r>
              <a:rPr lang="de-DE" sz="2600" dirty="0"/>
              <a:t>Eignung des Falles oder auf anderen Gründen beruht. </a:t>
            </a:r>
          </a:p>
        </p:txBody>
      </p:sp>
      <p:pic>
        <p:nvPicPr>
          <p:cNvPr id="7" name="Grafik 6"/>
          <p:cNvPicPr>
            <a:picLocks noChangeAspect="1"/>
          </p:cNvPicPr>
          <p:nvPr/>
        </p:nvPicPr>
        <p:blipFill>
          <a:blip r:embed="rId2"/>
          <a:stretch>
            <a:fillRect/>
          </a:stretch>
        </p:blipFill>
        <p:spPr>
          <a:xfrm>
            <a:off x="10000565" y="6404567"/>
            <a:ext cx="1931068" cy="266355"/>
          </a:xfrm>
          <a:prstGeom prst="rect">
            <a:avLst/>
          </a:prstGeom>
        </p:spPr>
      </p:pic>
      <p:sp>
        <p:nvSpPr>
          <p:cNvPr id="8" name="Foliennummernplatzhalter 6"/>
          <p:cNvSpPr txBox="1">
            <a:spLocks/>
          </p:cNvSpPr>
          <p:nvPr/>
        </p:nvSpPr>
        <p:spPr>
          <a:xfrm>
            <a:off x="5919320" y="6347632"/>
            <a:ext cx="353359"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68BE1D2-718F-46C1-B120-1B108FA58F15}" type="slidenum">
              <a:rPr lang="de-DE" smtClean="0"/>
              <a:pPr algn="ctr"/>
              <a:t>9</a:t>
            </a:fld>
            <a:endParaRPr lang="de-DE" dirty="0"/>
          </a:p>
        </p:txBody>
      </p:sp>
    </p:spTree>
    <p:extLst>
      <p:ext uri="{BB962C8B-B14F-4D97-AF65-F5344CB8AC3E}">
        <p14:creationId xmlns:p14="http://schemas.microsoft.com/office/powerpoint/2010/main" val="3216572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1756</Words>
  <Application>Microsoft Office PowerPoint</Application>
  <PresentationFormat>Breitbild</PresentationFormat>
  <Paragraphs>109</Paragraphs>
  <Slides>21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21</vt:i4>
      </vt:variant>
    </vt:vector>
  </HeadingPairs>
  <TitlesOfParts>
    <vt:vector size="26" baseType="lpstr">
      <vt:lpstr>Arial</vt:lpstr>
      <vt:lpstr>Calibri</vt:lpstr>
      <vt:lpstr>Calibri Light</vt:lpstr>
      <vt:lpstr>Times New Roman</vt:lpstr>
      <vt:lpstr>Office</vt:lpstr>
      <vt:lpstr>Videoverhandlungen – wie viel Flexibilisierung verträgt der Rechtsstaat?  - Die anwaltliche Sicht -</vt:lpstr>
      <vt:lpstr>Berührte Verfahrensgrundsätze</vt:lpstr>
      <vt:lpstr>Mündlichkeit</vt:lpstr>
      <vt:lpstr>Unmittelbarkeit</vt:lpstr>
      <vt:lpstr>Öffentlichkeit</vt:lpstr>
      <vt:lpstr>Gesetzliche Grundlage von Videoverhandlungen</vt:lpstr>
      <vt:lpstr>Kriterien für Geeignetheit</vt:lpstr>
      <vt:lpstr>Gestattung und Anordnung von Videoverhandlungen</vt:lpstr>
      <vt:lpstr>Antrag auf Durchführung von Videoverhandlungen</vt:lpstr>
      <vt:lpstr>Gestattung von Videoverhandlungen</vt:lpstr>
      <vt:lpstr>Anordnung von Videoverhandlungen</vt:lpstr>
      <vt:lpstr>Einspruch gegen Anordnung</vt:lpstr>
      <vt:lpstr>Einspruch gegen Anordnung (2)</vt:lpstr>
      <vt:lpstr>Einspruch gegen Anordnung (3)</vt:lpstr>
      <vt:lpstr>Videobeweisaufnahme</vt:lpstr>
      <vt:lpstr>Videobeweisaufnahme (2)</vt:lpstr>
      <vt:lpstr>Videobeweisaufnahme (3)</vt:lpstr>
      <vt:lpstr>Bedeutung der Gerichtsstelle</vt:lpstr>
      <vt:lpstr>Bedeutung der Gerichtsstelle (2)</vt:lpstr>
      <vt:lpstr> Resümee</vt:lpstr>
      <vt:lpstr>Vielen Dank für Ihre Aufmerksamkeit!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Videoverhandlungen – wie viel Flexibilisierung verträgt der Rechtsstaat?</dc:title>
  <dc:creator>Nicole Stumpf</dc:creator>
  <cp:lastModifiedBy>Carsten Salger</cp:lastModifiedBy>
  <cp:revision>141</cp:revision>
  <cp:lastPrinted>2023-11-28T16:12:32Z</cp:lastPrinted>
  <dcterms:created xsi:type="dcterms:W3CDTF">2023-11-16T10:26:22Z</dcterms:created>
  <dcterms:modified xsi:type="dcterms:W3CDTF">2023-11-29T10:56:20Z</dcterms:modified>
</cp:coreProperties>
</file>