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83" r:id="rId2"/>
    <p:sldId id="774" r:id="rId3"/>
    <p:sldId id="767" r:id="rId4"/>
    <p:sldId id="775" r:id="rId5"/>
    <p:sldId id="769" r:id="rId6"/>
    <p:sldId id="768" r:id="rId7"/>
    <p:sldId id="770" r:id="rId8"/>
    <p:sldId id="776" r:id="rId9"/>
    <p:sldId id="772" r:id="rId10"/>
    <p:sldId id="777" r:id="rId11"/>
    <p:sldId id="773" r:id="rId12"/>
    <p:sldId id="444" r:id="rId13"/>
  </p:sldIdLst>
  <p:sldSz cx="9144000" cy="6858000" type="screen4x3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obr8" initials="a" lastIdx="1" clrIdx="0">
    <p:extLst>
      <p:ext uri="{19B8F6BF-5375-455C-9EA6-DF929625EA0E}">
        <p15:presenceInfo xmlns:p15="http://schemas.microsoft.com/office/powerpoint/2012/main" userId="S-1-5-21-1757981266-1450960922-682003330-11826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3" autoAdjust="0"/>
    <p:restoredTop sz="94660" autoAdjust="0"/>
  </p:normalViewPr>
  <p:slideViewPr>
    <p:cSldViewPr snapToGrid="0">
      <p:cViewPr varScale="1">
        <p:scale>
          <a:sx n="116" d="100"/>
          <a:sy n="116" d="100"/>
        </p:scale>
        <p:origin x="144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29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4AB8D0-5F26-4572-B047-6F9844B06992}" type="datetimeFigureOut">
              <a:rPr lang="de-DE" smtClean="0"/>
              <a:t>28.11.23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43009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4" y="943009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E4E261-C1E7-4B4A-B490-8A0511ED604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85652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FF43F8-B2CD-4649-BAB1-2BCFD78029B2}" type="datetimeFigureOut">
              <a:rPr lang="de-DE" smtClean="0"/>
              <a:t>28.11.23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3009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43009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131FD3-3ED8-4256-AC31-1B7EEE724F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6644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31FD3-3ED8-4256-AC31-1B7EEE724FE2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76104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31FD3-3ED8-4256-AC31-1B7EEE724FE2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9990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PP_Fond_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0890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6426" y="1798642"/>
            <a:ext cx="4993675" cy="1036637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719139" y="390452"/>
            <a:ext cx="7700962" cy="27699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900570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496051" y="1292225"/>
            <a:ext cx="1107996" cy="154305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773991" y="1292225"/>
            <a:ext cx="1569661" cy="154305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42184794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719139" y="390452"/>
            <a:ext cx="7700962" cy="27699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723204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9139" y="390452"/>
            <a:ext cx="7700962" cy="27699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19139" y="1030356"/>
            <a:ext cx="7700962" cy="1179810"/>
          </a:xfrm>
        </p:spPr>
        <p:txBody>
          <a:bodyPr/>
          <a:lstStyle>
            <a:lvl1pPr>
              <a:spcBef>
                <a:spcPts val="450"/>
              </a:spcBef>
              <a:buFont typeface="Arial" panose="020B0604020202020204" pitchFamily="34" charset="0"/>
              <a:buChar char="•"/>
              <a:defRPr sz="1650">
                <a:latin typeface="+mn-lt"/>
              </a:defRPr>
            </a:lvl1pPr>
            <a:lvl2pPr marL="540544" indent="-270272">
              <a:spcBef>
                <a:spcPts val="225"/>
              </a:spcBef>
              <a:buFont typeface="Wingdings" panose="05000000000000000000" pitchFamily="2" charset="2"/>
              <a:buChar char="§"/>
              <a:defRPr>
                <a:latin typeface="+mn-lt"/>
              </a:defRPr>
            </a:lvl2pPr>
            <a:lvl3pPr marL="671513" indent="-130969">
              <a:spcBef>
                <a:spcPts val="225"/>
              </a:spcBef>
              <a:defRPr>
                <a:latin typeface="+mn-lt"/>
              </a:defRPr>
            </a:lvl3pPr>
            <a:lvl4pPr marL="941785" indent="-130969">
              <a:spcBef>
                <a:spcPts val="225"/>
              </a:spcBef>
              <a:defRPr>
                <a:latin typeface="+mn-lt"/>
              </a:defRPr>
            </a:lvl4pPr>
            <a:lvl5pPr marL="1344216" indent="-270272">
              <a:spcBef>
                <a:spcPts val="225"/>
              </a:spcBef>
              <a:defRPr>
                <a:latin typeface="+mn-lt"/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Textfeld 3"/>
          <p:cNvSpPr txBox="1">
            <a:spLocks noChangeArrowheads="1"/>
          </p:cNvSpPr>
          <p:nvPr userDrawn="1"/>
        </p:nvSpPr>
        <p:spPr bwMode="auto">
          <a:xfrm>
            <a:off x="698897" y="6076950"/>
            <a:ext cx="453970" cy="253916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sz="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fld id="{96E3D413-3AF1-4ED5-ADA1-A6146C7AF6C3}" type="slidenum">
              <a:rPr lang="de-DE" altLang="de-DE" sz="1050" smtClean="0">
                <a:solidFill>
                  <a:srgbClr val="3E5978"/>
                </a:solidFill>
              </a:rPr>
              <a:pPr>
                <a:defRPr/>
              </a:pPr>
              <a:t>‹Nr.›</a:t>
            </a:fld>
            <a:endParaRPr lang="de-DE" altLang="de-DE" sz="1050" dirty="0">
              <a:solidFill>
                <a:srgbClr val="3E5978"/>
              </a:solidFill>
            </a:endParaRPr>
          </a:p>
        </p:txBody>
      </p:sp>
      <p:sp>
        <p:nvSpPr>
          <p:cNvPr id="5" name="Textfeld 4"/>
          <p:cNvSpPr txBox="1">
            <a:spLocks noChangeArrowheads="1"/>
          </p:cNvSpPr>
          <p:nvPr userDrawn="1"/>
        </p:nvSpPr>
        <p:spPr bwMode="auto">
          <a:xfrm>
            <a:off x="3579020" y="6435725"/>
            <a:ext cx="1678665" cy="23083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sz="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de-DE" altLang="de-DE" sz="750" b="1" dirty="0">
                <a:solidFill>
                  <a:srgbClr val="800000"/>
                </a:solidFill>
              </a:rPr>
              <a:t>©</a:t>
            </a:r>
            <a:r>
              <a:rPr lang="de-DE" altLang="de-DE" sz="525" b="1" dirty="0">
                <a:solidFill>
                  <a:srgbClr val="800000"/>
                </a:solidFill>
              </a:rPr>
              <a:t> </a:t>
            </a:r>
            <a:r>
              <a:rPr lang="de-DE" altLang="de-DE" sz="900" b="1" dirty="0">
                <a:solidFill>
                  <a:srgbClr val="800000"/>
                </a:solidFill>
              </a:rPr>
              <a:t>Prof. Dr. Christoph </a:t>
            </a:r>
            <a:r>
              <a:rPr lang="de-DE" altLang="de-DE" sz="900" b="1" dirty="0" err="1">
                <a:solidFill>
                  <a:srgbClr val="800000"/>
                </a:solidFill>
              </a:rPr>
              <a:t>Thole</a:t>
            </a:r>
            <a:r>
              <a:rPr lang="de-DE" altLang="de-DE" sz="900" b="1" dirty="0">
                <a:solidFill>
                  <a:srgbClr val="8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68786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923330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4176069"/>
            <a:ext cx="7772400" cy="230832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685815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 txBox="1">
            <a:spLocks/>
          </p:cNvSpPr>
          <p:nvPr userDrawn="1"/>
        </p:nvSpPr>
        <p:spPr bwMode="auto">
          <a:xfrm>
            <a:off x="719139" y="389754"/>
            <a:ext cx="770096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>
              <a:defRPr sz="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de-DE" altLang="de-DE" sz="1800" b="1">
                <a:solidFill>
                  <a:srgbClr val="A51E37"/>
                </a:solidFill>
                <a:ea typeface="MS PGothic" panose="020B0600070205080204" pitchFamily="34" charset="-128"/>
              </a:rPr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19138" y="1798640"/>
            <a:ext cx="3773487" cy="130805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5027" y="1798640"/>
            <a:ext cx="3775075" cy="130805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834213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40641"/>
            <a:ext cx="8229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897878"/>
            <a:ext cx="4040188" cy="27699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8"/>
            <a:ext cx="4040188" cy="1169551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7" y="1897878"/>
            <a:ext cx="4041775" cy="27699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7" y="2174878"/>
            <a:ext cx="4041775" cy="1169551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63832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719139" y="390452"/>
            <a:ext cx="7700962" cy="27699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775255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2794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2" y="973437"/>
            <a:ext cx="3008313" cy="461665"/>
          </a:xfrm>
        </p:spPr>
        <p:txBody>
          <a:bodyPr/>
          <a:lstStyle>
            <a:lvl1pPr algn="l">
              <a:defRPr sz="1500" b="1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146963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16158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593510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5136507"/>
            <a:ext cx="5486400" cy="230832"/>
          </a:xfrm>
        </p:spPr>
        <p:txBody>
          <a:bodyPr/>
          <a:lstStyle>
            <a:lvl1pPr algn="l">
              <a:defRPr sz="15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6"/>
            <a:ext cx="5486400" cy="369332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40"/>
            <a:ext cx="5486400" cy="16158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934813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719139" y="1380354"/>
            <a:ext cx="770096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102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139" y="1798640"/>
            <a:ext cx="7700962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</p:txBody>
      </p:sp>
      <p:pic>
        <p:nvPicPr>
          <p:cNvPr id="1028" name="Picture 8" descr="PP_Fond_01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5214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1800" b="1">
          <a:solidFill>
            <a:schemeClr val="bg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800" b="1">
          <a:solidFill>
            <a:schemeClr val="bg2"/>
          </a:solidFill>
          <a:latin typeface="Arial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800" b="1">
          <a:solidFill>
            <a:schemeClr val="bg2"/>
          </a:solidFill>
          <a:latin typeface="Arial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800" b="1">
          <a:solidFill>
            <a:schemeClr val="bg2"/>
          </a:solidFill>
          <a:latin typeface="Arial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800" b="1">
          <a:solidFill>
            <a:schemeClr val="bg2"/>
          </a:solidFill>
          <a:latin typeface="Arial" charset="0"/>
          <a:ea typeface="MS PGothic" panose="020B0600070205080204" pitchFamily="34" charset="-128"/>
          <a:cs typeface="ＭＳ Ｐゴシック" charset="0"/>
        </a:defRPr>
      </a:lvl5pPr>
      <a:lvl6pPr marL="342900" algn="l" rtl="0" fontAlgn="base">
        <a:spcBef>
          <a:spcPct val="0"/>
        </a:spcBef>
        <a:spcAft>
          <a:spcPct val="0"/>
        </a:spcAft>
        <a:defRPr sz="1800" b="1">
          <a:solidFill>
            <a:schemeClr val="bg2"/>
          </a:solidFill>
          <a:latin typeface="Arial" charset="0"/>
        </a:defRPr>
      </a:lvl6pPr>
      <a:lvl7pPr marL="685800" algn="l" rtl="0" fontAlgn="base">
        <a:spcBef>
          <a:spcPct val="0"/>
        </a:spcBef>
        <a:spcAft>
          <a:spcPct val="0"/>
        </a:spcAft>
        <a:defRPr sz="1800" b="1">
          <a:solidFill>
            <a:schemeClr val="bg2"/>
          </a:solidFill>
          <a:latin typeface="Arial" charset="0"/>
        </a:defRPr>
      </a:lvl7pPr>
      <a:lvl8pPr marL="1028700" algn="l" rtl="0" fontAlgn="base">
        <a:spcBef>
          <a:spcPct val="0"/>
        </a:spcBef>
        <a:spcAft>
          <a:spcPct val="0"/>
        </a:spcAft>
        <a:defRPr sz="1800" b="1">
          <a:solidFill>
            <a:schemeClr val="bg2"/>
          </a:solidFill>
          <a:latin typeface="Arial" charset="0"/>
        </a:defRPr>
      </a:lvl8pPr>
      <a:lvl9pPr marL="1371600" algn="l" rtl="0" fontAlgn="base">
        <a:spcBef>
          <a:spcPct val="0"/>
        </a:spcBef>
        <a:spcAft>
          <a:spcPct val="0"/>
        </a:spcAft>
        <a:defRPr sz="1800" b="1">
          <a:solidFill>
            <a:schemeClr val="bg2"/>
          </a:solidFill>
          <a:latin typeface="Arial" charset="0"/>
        </a:defRPr>
      </a:lvl9pPr>
    </p:titleStyle>
    <p:bodyStyle>
      <a:lvl1pPr marL="257175" indent="-257175" algn="l" rtl="0" eaLnBrk="0" fontAlgn="base" hangingPunct="0">
        <a:spcBef>
          <a:spcPct val="0"/>
        </a:spcBef>
        <a:spcAft>
          <a:spcPct val="0"/>
        </a:spcAft>
        <a:defRPr sz="15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109538" indent="-108347" algn="l" rtl="0" eaLnBrk="0" fontAlgn="base" hangingPunct="0">
        <a:spcBef>
          <a:spcPct val="0"/>
        </a:spcBef>
        <a:spcAft>
          <a:spcPct val="0"/>
        </a:spcAft>
        <a:buSzPct val="80000"/>
        <a:buFont typeface="Arial" panose="020B0604020202020204" pitchFamily="34" charset="0"/>
        <a:buChar char="▌"/>
        <a:defRPr sz="15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282179" indent="-171450"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buChar char="–"/>
        <a:defRPr sz="12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416719" indent="-133350" algn="l" rtl="0" eaLnBrk="0" fontAlgn="base" hangingPunct="0">
        <a:spcBef>
          <a:spcPct val="0"/>
        </a:spcBef>
        <a:spcAft>
          <a:spcPct val="0"/>
        </a:spcAft>
        <a:buChar char="•"/>
        <a:defRPr sz="9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1076325" indent="-134541" algn="l" rtl="0" eaLnBrk="0" fontAlgn="base" hangingPunct="0">
        <a:lnSpc>
          <a:spcPts val="2100"/>
        </a:lnSpc>
        <a:spcBef>
          <a:spcPct val="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1419225" indent="-134541" algn="l" rtl="0" fontAlgn="base">
        <a:lnSpc>
          <a:spcPts val="2100"/>
        </a:lnSpc>
        <a:spcBef>
          <a:spcPct val="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1762125" indent="-134541" algn="l" rtl="0" fontAlgn="base">
        <a:lnSpc>
          <a:spcPts val="2100"/>
        </a:lnSpc>
        <a:spcBef>
          <a:spcPct val="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2105025" indent="-134541" algn="l" rtl="0" fontAlgn="base">
        <a:lnSpc>
          <a:spcPts val="2100"/>
        </a:lnSpc>
        <a:spcBef>
          <a:spcPct val="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2447925" indent="-134541" algn="l" rtl="0" fontAlgn="base">
        <a:lnSpc>
          <a:spcPts val="2100"/>
        </a:lnSpc>
        <a:spcBef>
          <a:spcPct val="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el 1"/>
          <p:cNvSpPr txBox="1">
            <a:spLocks/>
          </p:cNvSpPr>
          <p:nvPr/>
        </p:nvSpPr>
        <p:spPr bwMode="auto">
          <a:xfrm>
            <a:off x="845219" y="2832651"/>
            <a:ext cx="7137734" cy="1484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altLang="de-DE" sz="2400" b="1" dirty="0">
                <a:solidFill>
                  <a:srgbClr val="A51E37"/>
                </a:solidFill>
              </a:rPr>
              <a:t>Der aktuelle Stand der Diskussion im Prozessrecht – was hat die Anwaltschaft zu erwarten?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altLang="de-DE" sz="2400" b="1" dirty="0">
              <a:solidFill>
                <a:srgbClr val="A51E37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altLang="de-DE" sz="2000" b="1" dirty="0">
                <a:solidFill>
                  <a:srgbClr val="A51E37"/>
                </a:solidFill>
              </a:rPr>
              <a:t>Einführungsvortrag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altLang="de-DE" sz="2000" b="1" dirty="0">
                <a:solidFill>
                  <a:srgbClr val="A51E37"/>
                </a:solidFill>
              </a:rPr>
              <a:t>Institut für Anwaltsrecht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altLang="de-DE" sz="2000" b="1" dirty="0">
                <a:solidFill>
                  <a:srgbClr val="A51E37"/>
                </a:solidFill>
              </a:rPr>
              <a:t>30.11.2023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altLang="de-DE" sz="2400" b="1" dirty="0">
              <a:solidFill>
                <a:srgbClr val="A51E37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altLang="de-DE" sz="2400" b="1" dirty="0">
              <a:solidFill>
                <a:srgbClr val="A51E37"/>
              </a:solidFill>
            </a:endParaRPr>
          </a:p>
        </p:txBody>
      </p:sp>
      <p:sp>
        <p:nvSpPr>
          <p:cNvPr id="9218" name="Untertitel 2"/>
          <p:cNvSpPr txBox="1">
            <a:spLocks/>
          </p:cNvSpPr>
          <p:nvPr/>
        </p:nvSpPr>
        <p:spPr bwMode="auto">
          <a:xfrm>
            <a:off x="1842336" y="3916480"/>
            <a:ext cx="5143500" cy="1241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fontAlgn="base">
              <a:spcBef>
                <a:spcPct val="20000"/>
              </a:spcBef>
              <a:spcAft>
                <a:spcPct val="0"/>
              </a:spcAft>
            </a:pPr>
            <a:endParaRPr lang="de-DE" altLang="de-DE" sz="1350" b="1" dirty="0">
              <a:solidFill>
                <a:srgbClr val="2B586C"/>
              </a:solidFill>
            </a:endParaRP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de-DE" altLang="de-DE" sz="1350" b="1" dirty="0">
                <a:solidFill>
                  <a:srgbClr val="2B586C"/>
                </a:solidFill>
              </a:rPr>
              <a:t>Prof. Dr. Christoph Thole, Dipl.-Kfm.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endParaRPr lang="de-DE" altLang="de-DE" sz="1350" b="1" dirty="0">
              <a:solidFill>
                <a:srgbClr val="2B586C"/>
              </a:solidFill>
            </a:endParaRP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de-DE" altLang="de-DE" sz="1350" b="1" dirty="0">
                <a:solidFill>
                  <a:srgbClr val="2B586C"/>
                </a:solidFill>
              </a:rPr>
              <a:t>Direktor des Instituts für Anwaltsrechts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de-DE" altLang="de-DE" sz="1350" b="1" dirty="0">
                <a:solidFill>
                  <a:srgbClr val="2B586C"/>
                </a:solidFill>
              </a:rPr>
              <a:t>Direktor des Instituts für Verfahrensrecht und Insolvenzrecht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de-DE" altLang="de-DE" sz="1350" b="1" dirty="0">
                <a:solidFill>
                  <a:srgbClr val="2B586C"/>
                </a:solidFill>
              </a:rPr>
              <a:t>Direktor des Instituts für Internationales und Europäisches Insolvenzrecht</a:t>
            </a:r>
          </a:p>
        </p:txBody>
      </p:sp>
    </p:spTree>
    <p:extLst>
      <p:ext uri="{BB962C8B-B14F-4D97-AF65-F5344CB8AC3E}">
        <p14:creationId xmlns:p14="http://schemas.microsoft.com/office/powerpoint/2010/main" val="2518672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6"/>
          <p:cNvSpPr>
            <a:spLocks noGrp="1" noChangeArrowheads="1"/>
          </p:cNvSpPr>
          <p:nvPr>
            <p:ph type="title"/>
          </p:nvPr>
        </p:nvSpPr>
        <p:spPr>
          <a:xfrm>
            <a:off x="472910" y="166434"/>
            <a:ext cx="7440278" cy="369332"/>
          </a:xfrm>
        </p:spPr>
        <p:txBody>
          <a:bodyPr/>
          <a:lstStyle/>
          <a:p>
            <a:pPr eaLnBrk="1" hangingPunct="1">
              <a:defRPr/>
            </a:pPr>
            <a:r>
              <a:rPr lang="de-DE" sz="2400" dirty="0"/>
              <a:t>Strukturierung: Parteivortrag</a:t>
            </a:r>
            <a:endParaRPr lang="de-DE" sz="2400" dirty="0">
              <a:solidFill>
                <a:schemeClr val="tx2"/>
              </a:solidFill>
            </a:endParaRP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72910" y="920376"/>
            <a:ext cx="7691315" cy="2490169"/>
          </a:xfrm>
        </p:spPr>
        <p:txBody>
          <a:bodyPr/>
          <a:lstStyle/>
          <a:p>
            <a:pPr eaLnBrk="1" hangingPunct="1">
              <a:lnSpc>
                <a:spcPct val="110000"/>
              </a:lnSpc>
              <a:defRPr/>
            </a:pPr>
            <a:r>
              <a:rPr lang="de-DE" altLang="de-DE" sz="2400" dirty="0">
                <a:ea typeface="Arial Unicode MS" panose="020B0604020202020204" pitchFamily="34" charset="-128"/>
              </a:rPr>
              <a:t>Ordnung des Basisdokuments nach Chronologie, nicht nach Anspruchsgrundlagen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de-DE" altLang="de-DE" sz="2400" dirty="0">
                <a:ea typeface="Arial Unicode MS" panose="020B0604020202020204" pitchFamily="34" charset="-128"/>
              </a:rPr>
              <a:t>Keine Bindung an die klägerische Struktur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de-DE" altLang="de-DE" sz="2400" dirty="0" err="1">
                <a:ea typeface="Arial Unicode MS" panose="020B0604020202020204" pitchFamily="34" charset="-128"/>
              </a:rPr>
              <a:t>Kollaborativer</a:t>
            </a:r>
            <a:r>
              <a:rPr lang="de-DE" altLang="de-DE" sz="2400" dirty="0">
                <a:ea typeface="Arial Unicode MS" panose="020B0604020202020204" pitchFamily="34" charset="-128"/>
              </a:rPr>
              <a:t> Ansatz?</a:t>
            </a:r>
          </a:p>
          <a:p>
            <a:pPr marL="270272" lvl="1" indent="0" eaLnBrk="1" hangingPunct="1">
              <a:lnSpc>
                <a:spcPct val="110000"/>
              </a:lnSpc>
              <a:buNone/>
              <a:defRPr/>
            </a:pPr>
            <a:endParaRPr lang="de-DE" altLang="de-DE" sz="2250" dirty="0">
              <a:ea typeface="ＭＳ Ｐゴシック" pitchFamily="34" charset="-128"/>
            </a:endParaRPr>
          </a:p>
          <a:p>
            <a:pPr marL="540544" lvl="2" indent="0" eaLnBrk="1" hangingPunct="1">
              <a:lnSpc>
                <a:spcPct val="110000"/>
              </a:lnSpc>
              <a:buNone/>
              <a:defRPr/>
            </a:pPr>
            <a:endParaRPr lang="de-DE" altLang="de-DE" sz="18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950420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6"/>
          <p:cNvSpPr>
            <a:spLocks noGrp="1" noChangeArrowheads="1"/>
          </p:cNvSpPr>
          <p:nvPr>
            <p:ph type="title"/>
          </p:nvPr>
        </p:nvSpPr>
        <p:spPr>
          <a:xfrm>
            <a:off x="472910" y="166434"/>
            <a:ext cx="7440278" cy="369332"/>
          </a:xfrm>
        </p:spPr>
        <p:txBody>
          <a:bodyPr/>
          <a:lstStyle/>
          <a:p>
            <a:pPr eaLnBrk="1" hangingPunct="1">
              <a:defRPr/>
            </a:pPr>
            <a:r>
              <a:rPr lang="de-DE" sz="2400" dirty="0"/>
              <a:t>Strukturierung des Parteivortrags</a:t>
            </a:r>
            <a:endParaRPr lang="de-DE" sz="2400" dirty="0">
              <a:solidFill>
                <a:schemeClr val="tx2"/>
              </a:solidFill>
            </a:endParaRP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72910" y="675341"/>
            <a:ext cx="7691315" cy="5500224"/>
          </a:xfrm>
        </p:spPr>
        <p:txBody>
          <a:bodyPr/>
          <a:lstStyle/>
          <a:p>
            <a:pPr eaLnBrk="1" hangingPunct="1">
              <a:lnSpc>
                <a:spcPct val="110000"/>
              </a:lnSpc>
              <a:defRPr/>
            </a:pPr>
            <a:r>
              <a:rPr lang="de-DE" altLang="de-DE" sz="2400" dirty="0">
                <a:ea typeface="Arial Unicode MS" panose="020B0604020202020204" pitchFamily="34" charset="-128"/>
              </a:rPr>
              <a:t>Kritik: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de-DE" altLang="de-DE" sz="1800" dirty="0">
                <a:ea typeface="Arial Unicode MS" panose="020B0604020202020204" pitchFamily="34" charset="-128"/>
              </a:rPr>
              <a:t>Ziel wird bisher aus gerichtlicher Sicht definiert („Vorformulierung des Tatbestands“): Abwälzung der Strukturierungsaufgabe des Gerichts auf Parteien und Anwaltschaft?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de-DE" altLang="de-DE" sz="1800" dirty="0">
                <a:ea typeface="Arial Unicode MS" panose="020B0604020202020204" pitchFamily="34" charset="-128"/>
              </a:rPr>
              <a:t>Es ist nur Strukturierung des Parteivortrags, nicht des Verfahrens an sich und keine Strukturierung </a:t>
            </a:r>
            <a:r>
              <a:rPr lang="de-DE" altLang="de-DE" sz="1800" i="1" dirty="0">
                <a:ea typeface="Arial Unicode MS" panose="020B0604020202020204" pitchFamily="34" charset="-128"/>
              </a:rPr>
              <a:t>vor</a:t>
            </a:r>
            <a:r>
              <a:rPr lang="de-DE" altLang="de-DE" sz="1800" dirty="0">
                <a:ea typeface="Arial Unicode MS" panose="020B0604020202020204" pitchFamily="34" charset="-128"/>
              </a:rPr>
              <a:t> dem Prozess (</a:t>
            </a:r>
            <a:r>
              <a:rPr lang="de-DE" altLang="de-DE" sz="1800" dirty="0" err="1">
                <a:ea typeface="Arial Unicode MS" panose="020B0604020202020204" pitchFamily="34" charset="-128"/>
              </a:rPr>
              <a:t>pre</a:t>
            </a:r>
            <a:r>
              <a:rPr lang="de-DE" altLang="de-DE" sz="1800" dirty="0">
                <a:ea typeface="Arial Unicode MS" panose="020B0604020202020204" pitchFamily="34" charset="-128"/>
              </a:rPr>
              <a:t>-action </a:t>
            </a:r>
            <a:r>
              <a:rPr lang="de-DE" altLang="de-DE" sz="1800" dirty="0" err="1">
                <a:ea typeface="Arial Unicode MS" panose="020B0604020202020204" pitchFamily="34" charset="-128"/>
              </a:rPr>
              <a:t>protocols</a:t>
            </a:r>
            <a:r>
              <a:rPr lang="de-DE" altLang="de-DE" sz="1800" dirty="0">
                <a:ea typeface="Arial Unicode MS" panose="020B0604020202020204" pitchFamily="34" charset="-128"/>
              </a:rPr>
              <a:t>)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de-DE" altLang="de-DE" sz="1800" dirty="0">
                <a:ea typeface="Arial Unicode MS" panose="020B0604020202020204" pitchFamily="34" charset="-128"/>
              </a:rPr>
              <a:t>Funktionalität?</a:t>
            </a:r>
          </a:p>
          <a:p>
            <a:pPr lvl="2" eaLnBrk="1" hangingPunct="1">
              <a:lnSpc>
                <a:spcPct val="110000"/>
              </a:lnSpc>
              <a:defRPr/>
            </a:pPr>
            <a:r>
              <a:rPr lang="de-DE" altLang="de-DE" sz="1500" dirty="0">
                <a:ea typeface="Arial Unicode MS" panose="020B0604020202020204" pitchFamily="34" charset="-128"/>
              </a:rPr>
              <a:t>Erfordert aktive Einbindung des Gerichts – passt m.E. (bisher) nicht zu den Abläufen in der Justiz</a:t>
            </a:r>
          </a:p>
          <a:p>
            <a:pPr lvl="2" eaLnBrk="1" hangingPunct="1">
              <a:lnSpc>
                <a:spcPct val="110000"/>
              </a:lnSpc>
              <a:defRPr/>
            </a:pPr>
            <a:r>
              <a:rPr lang="de-DE" altLang="de-DE" sz="1500" dirty="0">
                <a:ea typeface="Arial Unicode MS" panose="020B0604020202020204" pitchFamily="34" charset="-128"/>
              </a:rPr>
              <a:t>Gefahr, dass im Basisdokument Vortrag an vielen Stellen wiederholt wird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de-DE" altLang="de-DE" sz="1800" dirty="0">
                <a:ea typeface="Arial Unicode MS" panose="020B0604020202020204" pitchFamily="34" charset="-128"/>
              </a:rPr>
              <a:t>Eingriff in Dispositionsmaxime, selbstbestimmten Vortrag und gestalterische Freiheiten („anwaltliche Kunst“)?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de-DE" altLang="de-DE" sz="1800" dirty="0">
                <a:ea typeface="Arial Unicode MS" panose="020B0604020202020204" pitchFamily="34" charset="-128"/>
              </a:rPr>
              <a:t>Bisher zu wenig Diskussion um Anreize, </a:t>
            </a:r>
            <a:r>
              <a:rPr lang="de-DE" altLang="de-DE" sz="1800" dirty="0" err="1">
                <a:ea typeface="Arial Unicode MS" panose="020B0604020202020204" pitchFamily="34" charset="-128"/>
              </a:rPr>
              <a:t>zB</a:t>
            </a:r>
            <a:r>
              <a:rPr lang="de-DE" altLang="de-DE" sz="1800" dirty="0">
                <a:ea typeface="Arial Unicode MS" panose="020B0604020202020204" pitchFamily="34" charset="-128"/>
              </a:rPr>
              <a:t> Frage der Sanktionen und von Kostennachteilen</a:t>
            </a:r>
            <a:endParaRPr lang="de-DE" altLang="de-DE" sz="1800" dirty="0">
              <a:ea typeface="ＭＳ Ｐゴシック" pitchFamily="34" charset="-128"/>
            </a:endParaRPr>
          </a:p>
          <a:p>
            <a:pPr eaLnBrk="1" hangingPunct="1">
              <a:lnSpc>
                <a:spcPct val="110000"/>
              </a:lnSpc>
              <a:defRPr/>
            </a:pPr>
            <a:endParaRPr lang="de-DE" altLang="de-DE" sz="1800" dirty="0">
              <a:ea typeface="ＭＳ Ｐゴシック" pitchFamily="34" charset="-128"/>
            </a:endParaRPr>
          </a:p>
          <a:p>
            <a:pPr lvl="1" eaLnBrk="1" hangingPunct="1">
              <a:lnSpc>
                <a:spcPct val="110000"/>
              </a:lnSpc>
              <a:defRPr/>
            </a:pPr>
            <a:endParaRPr lang="de-DE" altLang="de-DE" sz="2250" dirty="0">
              <a:ea typeface="ＭＳ Ｐゴシック" pitchFamily="34" charset="-128"/>
            </a:endParaRPr>
          </a:p>
          <a:p>
            <a:pPr marL="540544" lvl="2" indent="0" eaLnBrk="1" hangingPunct="1">
              <a:lnSpc>
                <a:spcPct val="110000"/>
              </a:lnSpc>
              <a:buNone/>
              <a:defRPr/>
            </a:pPr>
            <a:endParaRPr lang="de-DE" altLang="de-DE" sz="18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825208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4"/>
          <p:cNvSpPr>
            <a:spLocks noChangeArrowheads="1"/>
          </p:cNvSpPr>
          <p:nvPr/>
        </p:nvSpPr>
        <p:spPr bwMode="auto">
          <a:xfrm>
            <a:off x="1539850" y="1223624"/>
            <a:ext cx="5775722" cy="3811191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SzPct val="80000"/>
              <a:buFont typeface="Arial" charset="0"/>
              <a:buChar char="▌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•"/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lnSpc>
                <a:spcPts val="2800"/>
              </a:lnSpc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de-DE" altLang="de-DE" sz="135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53856" y="1359195"/>
            <a:ext cx="3804047" cy="3241913"/>
          </a:xfrm>
        </p:spPr>
        <p:txBody>
          <a:bodyPr/>
          <a:lstStyle/>
          <a:p>
            <a:pPr marL="0" indent="0">
              <a:buNone/>
            </a:pPr>
            <a:r>
              <a:rPr lang="de-DE" altLang="de-DE" sz="2400" dirty="0">
                <a:solidFill>
                  <a:schemeClr val="bg1"/>
                </a:solidFill>
              </a:rPr>
              <a:t>Vielen Dank für Ihre Aufmerksamkeit.</a:t>
            </a:r>
          </a:p>
          <a:p>
            <a:pPr marL="0" indent="0">
              <a:buNone/>
            </a:pPr>
            <a:endParaRPr lang="de-DE" altLang="de-DE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de-DE" altLang="de-DE" sz="1800" dirty="0">
                <a:solidFill>
                  <a:schemeClr val="bg1"/>
                </a:solidFill>
              </a:rPr>
              <a:t>Prof. Dr. Christoph </a:t>
            </a:r>
            <a:r>
              <a:rPr lang="de-DE" altLang="de-DE" sz="1800" dirty="0" err="1">
                <a:solidFill>
                  <a:schemeClr val="bg1"/>
                </a:solidFill>
              </a:rPr>
              <a:t>Thole</a:t>
            </a:r>
            <a:r>
              <a:rPr lang="de-DE" altLang="de-DE" sz="1800" dirty="0">
                <a:solidFill>
                  <a:schemeClr val="bg1"/>
                </a:solidFill>
              </a:rPr>
              <a:t>, Dipl.-Kfm.</a:t>
            </a:r>
          </a:p>
          <a:p>
            <a:pPr marL="0" indent="0">
              <a:buNone/>
            </a:pPr>
            <a:r>
              <a:rPr lang="de-DE" altLang="de-DE" sz="1500" dirty="0">
                <a:solidFill>
                  <a:schemeClr val="bg1"/>
                </a:solidFill>
              </a:rPr>
              <a:t>Institut für Anwaltsrecht</a:t>
            </a:r>
          </a:p>
          <a:p>
            <a:pPr marL="0" indent="0">
              <a:buNone/>
            </a:pPr>
            <a:r>
              <a:rPr lang="de-DE" altLang="de-DE" sz="1500" dirty="0">
                <a:solidFill>
                  <a:schemeClr val="bg1"/>
                </a:solidFill>
              </a:rPr>
              <a:t>Institut für Verfahrensrecht und Insolvenzrecht</a:t>
            </a:r>
          </a:p>
          <a:p>
            <a:pPr marL="0" indent="0">
              <a:buNone/>
            </a:pPr>
            <a:r>
              <a:rPr lang="de-DE" altLang="de-DE" sz="1500" dirty="0">
                <a:solidFill>
                  <a:schemeClr val="bg1"/>
                </a:solidFill>
              </a:rPr>
              <a:t>Albertus-Magnus-Platz</a:t>
            </a:r>
          </a:p>
          <a:p>
            <a:pPr marL="0" indent="0">
              <a:buNone/>
            </a:pPr>
            <a:r>
              <a:rPr lang="de-DE" altLang="de-DE" sz="1500" dirty="0">
                <a:solidFill>
                  <a:schemeClr val="bg1"/>
                </a:solidFill>
              </a:rPr>
              <a:t>50923 Köln</a:t>
            </a:r>
          </a:p>
          <a:p>
            <a:pPr marL="0" indent="0">
              <a:buNone/>
            </a:pPr>
            <a:r>
              <a:rPr lang="de-DE" altLang="de-DE" u="sng" dirty="0">
                <a:solidFill>
                  <a:schemeClr val="bg1"/>
                </a:solidFill>
              </a:rPr>
              <a:t>christoph.thole@uni-koeln.de</a:t>
            </a:r>
          </a:p>
        </p:txBody>
      </p:sp>
    </p:spTree>
    <p:extLst>
      <p:ext uri="{BB962C8B-B14F-4D97-AF65-F5344CB8AC3E}">
        <p14:creationId xmlns:p14="http://schemas.microsoft.com/office/powerpoint/2010/main" val="2377125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6"/>
          <p:cNvSpPr>
            <a:spLocks noGrp="1" noChangeArrowheads="1"/>
          </p:cNvSpPr>
          <p:nvPr>
            <p:ph type="title"/>
          </p:nvPr>
        </p:nvSpPr>
        <p:spPr>
          <a:xfrm>
            <a:off x="472907" y="86104"/>
            <a:ext cx="7567847" cy="738664"/>
          </a:xfrm>
        </p:spPr>
        <p:txBody>
          <a:bodyPr/>
          <a:lstStyle/>
          <a:p>
            <a:pPr eaLnBrk="1" hangingPunct="1">
              <a:defRPr/>
            </a:pPr>
            <a:r>
              <a:rPr lang="de-DE" sz="2400" dirty="0"/>
              <a:t>Debatte über die Modernisierung des Zivilprozesses</a:t>
            </a:r>
            <a:endParaRPr lang="de-DE" sz="2400" dirty="0">
              <a:solidFill>
                <a:schemeClr val="tx2"/>
              </a:solidFill>
            </a:endParaRP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11172" y="899329"/>
            <a:ext cx="7691315" cy="6924716"/>
          </a:xfrm>
        </p:spPr>
        <p:txBody>
          <a:bodyPr/>
          <a:lstStyle/>
          <a:p>
            <a:pPr eaLnBrk="1" hangingPunct="1">
              <a:lnSpc>
                <a:spcPct val="110000"/>
              </a:lnSpc>
              <a:defRPr/>
            </a:pPr>
            <a:r>
              <a:rPr lang="de-DE" altLang="de-DE" sz="1800" dirty="0">
                <a:ea typeface="ＭＳ Ｐゴシック" pitchFamily="34" charset="-128"/>
              </a:rPr>
              <a:t>Hintergrund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de-DE" altLang="de-DE" sz="1800" dirty="0">
                <a:ea typeface="ＭＳ Ｐゴシック" pitchFamily="34" charset="-128"/>
              </a:rPr>
              <a:t>Rückgang der Eingangszahlen - Konkurrenz zu alternativen Streitschlichtungsangeboten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de-DE" altLang="de-DE" sz="1800" dirty="0">
                <a:ea typeface="ＭＳ Ｐゴシック" pitchFamily="34" charset="-128"/>
              </a:rPr>
              <a:t>Staatlicher Rechtsschutz unattraktiv (Dauer, häufige Richterwechsel)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de-DE" altLang="de-DE" sz="1800" dirty="0">
                <a:ea typeface="ＭＳ Ｐゴシック" pitchFamily="34" charset="-128"/>
              </a:rPr>
              <a:t>Belastung der Justiz mit Massenverfahren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de-DE" altLang="de-DE" sz="1800" dirty="0">
                <a:ea typeface="ＭＳ Ｐゴシック" pitchFamily="34" charset="-128"/>
              </a:rPr>
              <a:t>Struktur der Justiz (z.B. Einbindung der Geschäftsstellen, Personalplanung, Ressourcen)</a:t>
            </a:r>
          </a:p>
          <a:p>
            <a:pPr marL="270272" lvl="1" indent="0" eaLnBrk="1" hangingPunct="1">
              <a:lnSpc>
                <a:spcPct val="110000"/>
              </a:lnSpc>
              <a:buNone/>
              <a:defRPr/>
            </a:pPr>
            <a:endParaRPr lang="de-DE" altLang="de-DE" sz="1800" dirty="0">
              <a:ea typeface="ＭＳ Ｐゴシック" pitchFamily="34" charset="-128"/>
            </a:endParaRPr>
          </a:p>
          <a:p>
            <a:pPr marL="285750" lvl="1" indent="-285750" eaLnBrk="1" hangingPunct="1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1800" dirty="0">
                <a:ea typeface="ＭＳ Ｐゴシック" pitchFamily="34" charset="-128"/>
              </a:rPr>
              <a:t>Reformdiskussionen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de-DE" altLang="de-DE" sz="1800" dirty="0">
                <a:ea typeface="ＭＳ Ｐゴシック" pitchFamily="34" charset="-128"/>
              </a:rPr>
              <a:t>Verschiedene Gesetzesinitiativen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de-DE" altLang="de-DE" sz="1800" dirty="0">
                <a:ea typeface="ＭＳ Ｐゴシック" pitchFamily="34" charset="-128"/>
              </a:rPr>
              <a:t>Arbeitsgruppe „Modernisierung des Zivilprozesses“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de-DE" altLang="de-DE" sz="1800" dirty="0">
                <a:ea typeface="ＭＳ Ｐゴシック" pitchFamily="34" charset="-128"/>
              </a:rPr>
              <a:t>Reallabore zum strukturierten Parteivortrag</a:t>
            </a:r>
          </a:p>
          <a:p>
            <a:pPr marL="270272" lvl="1" indent="0" eaLnBrk="1" hangingPunct="1">
              <a:lnSpc>
                <a:spcPct val="110000"/>
              </a:lnSpc>
              <a:buNone/>
              <a:defRPr/>
            </a:pPr>
            <a:endParaRPr lang="de-DE" altLang="de-DE" sz="1800" dirty="0">
              <a:ea typeface="ＭＳ Ｐゴシック" pitchFamily="34" charset="-128"/>
            </a:endParaRPr>
          </a:p>
          <a:p>
            <a:pPr marL="285750" lvl="1" indent="-285750" eaLnBrk="1" hangingPunct="1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1800" b="1" dirty="0">
                <a:ea typeface="ＭＳ Ｐゴシック" pitchFamily="34" charset="-128"/>
              </a:rPr>
              <a:t>Bedeutung für die Anwaltschaft?</a:t>
            </a:r>
          </a:p>
          <a:p>
            <a:pPr marL="270272" lvl="1" indent="0" eaLnBrk="1" hangingPunct="1">
              <a:lnSpc>
                <a:spcPct val="110000"/>
              </a:lnSpc>
              <a:buNone/>
              <a:defRPr/>
            </a:pPr>
            <a:endParaRPr lang="de-DE" altLang="de-DE" sz="1800" dirty="0">
              <a:ea typeface="ＭＳ Ｐゴシック" pitchFamily="34" charset="-128"/>
            </a:endParaRPr>
          </a:p>
          <a:p>
            <a:pPr marL="270272" lvl="1" indent="0" eaLnBrk="1" hangingPunct="1">
              <a:lnSpc>
                <a:spcPct val="110000"/>
              </a:lnSpc>
              <a:buNone/>
              <a:defRPr/>
            </a:pPr>
            <a:endParaRPr lang="de-DE" altLang="de-DE" sz="1800" dirty="0">
              <a:ea typeface="ＭＳ Ｐゴシック" pitchFamily="34" charset="-128"/>
            </a:endParaRPr>
          </a:p>
          <a:p>
            <a:pPr eaLnBrk="1" hangingPunct="1">
              <a:lnSpc>
                <a:spcPct val="110000"/>
              </a:lnSpc>
              <a:defRPr/>
            </a:pPr>
            <a:endParaRPr lang="de-DE" altLang="de-DE" sz="2400" dirty="0">
              <a:ea typeface="ＭＳ Ｐゴシック" pitchFamily="34" charset="-128"/>
            </a:endParaRPr>
          </a:p>
          <a:p>
            <a:pPr marL="0" indent="0" eaLnBrk="1" hangingPunct="1">
              <a:lnSpc>
                <a:spcPct val="110000"/>
              </a:lnSpc>
              <a:buNone/>
              <a:defRPr/>
            </a:pPr>
            <a:endParaRPr lang="de-DE" altLang="de-DE" sz="2400" dirty="0">
              <a:ea typeface="ＭＳ Ｐゴシック" pitchFamily="34" charset="-128"/>
            </a:endParaRPr>
          </a:p>
          <a:p>
            <a:pPr eaLnBrk="1" hangingPunct="1">
              <a:lnSpc>
                <a:spcPct val="110000"/>
              </a:lnSpc>
              <a:defRPr/>
            </a:pPr>
            <a:endParaRPr lang="de-DE" altLang="de-DE" sz="2250" dirty="0">
              <a:ea typeface="ＭＳ Ｐゴシック" pitchFamily="34" charset="-128"/>
            </a:endParaRPr>
          </a:p>
          <a:p>
            <a:pPr lvl="2" eaLnBrk="1" hangingPunct="1">
              <a:lnSpc>
                <a:spcPct val="110000"/>
              </a:lnSpc>
              <a:defRPr/>
            </a:pPr>
            <a:endParaRPr lang="de-DE" altLang="de-DE" sz="18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1494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6"/>
          <p:cNvSpPr>
            <a:spLocks noGrp="1" noChangeArrowheads="1"/>
          </p:cNvSpPr>
          <p:nvPr>
            <p:ph type="title"/>
          </p:nvPr>
        </p:nvSpPr>
        <p:spPr>
          <a:xfrm>
            <a:off x="472909" y="157821"/>
            <a:ext cx="7567847" cy="738664"/>
          </a:xfrm>
        </p:spPr>
        <p:txBody>
          <a:bodyPr/>
          <a:lstStyle/>
          <a:p>
            <a:pPr eaLnBrk="1" hangingPunct="1">
              <a:defRPr/>
            </a:pPr>
            <a:r>
              <a:rPr lang="de-DE" sz="2400" dirty="0"/>
              <a:t>Debatte über die Modernisierung des Zivilprozesses und Auswirkungen auf die Anwaltschaft</a:t>
            </a:r>
            <a:endParaRPr lang="de-DE" sz="2400" dirty="0">
              <a:solidFill>
                <a:schemeClr val="tx2"/>
              </a:solidFill>
            </a:endParaRP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038703" y="1177949"/>
            <a:ext cx="7691315" cy="2351156"/>
          </a:xfrm>
        </p:spPr>
        <p:txBody>
          <a:bodyPr/>
          <a:lstStyle/>
          <a:p>
            <a:pPr marL="270272" lvl="1" indent="0" eaLnBrk="1" hangingPunct="1">
              <a:lnSpc>
                <a:spcPct val="110000"/>
              </a:lnSpc>
              <a:buNone/>
              <a:defRPr/>
            </a:pPr>
            <a:endParaRPr lang="de-DE" altLang="de-DE" sz="1800" dirty="0">
              <a:ea typeface="ＭＳ Ｐゴシック" pitchFamily="34" charset="-128"/>
            </a:endParaRPr>
          </a:p>
          <a:p>
            <a:pPr marL="270272" lvl="1" indent="0" eaLnBrk="1" hangingPunct="1">
              <a:lnSpc>
                <a:spcPct val="110000"/>
              </a:lnSpc>
              <a:buNone/>
              <a:defRPr/>
            </a:pPr>
            <a:endParaRPr lang="de-DE" altLang="de-DE" sz="1800" dirty="0">
              <a:ea typeface="ＭＳ Ｐゴシック" pitchFamily="34" charset="-128"/>
            </a:endParaRPr>
          </a:p>
          <a:p>
            <a:pPr eaLnBrk="1" hangingPunct="1">
              <a:lnSpc>
                <a:spcPct val="110000"/>
              </a:lnSpc>
              <a:defRPr/>
            </a:pPr>
            <a:endParaRPr lang="de-DE" altLang="de-DE" sz="2400" dirty="0">
              <a:ea typeface="ＭＳ Ｐゴシック" pitchFamily="34" charset="-128"/>
            </a:endParaRPr>
          </a:p>
          <a:p>
            <a:pPr marL="0" indent="0" eaLnBrk="1" hangingPunct="1">
              <a:lnSpc>
                <a:spcPct val="110000"/>
              </a:lnSpc>
              <a:buNone/>
              <a:defRPr/>
            </a:pPr>
            <a:endParaRPr lang="de-DE" altLang="de-DE" sz="2400" dirty="0">
              <a:ea typeface="ＭＳ Ｐゴシック" pitchFamily="34" charset="-128"/>
            </a:endParaRPr>
          </a:p>
          <a:p>
            <a:pPr eaLnBrk="1" hangingPunct="1">
              <a:lnSpc>
                <a:spcPct val="110000"/>
              </a:lnSpc>
              <a:defRPr/>
            </a:pPr>
            <a:endParaRPr lang="de-DE" altLang="de-DE" sz="2250" dirty="0">
              <a:ea typeface="ＭＳ Ｐゴシック" pitchFamily="34" charset="-128"/>
            </a:endParaRPr>
          </a:p>
          <a:p>
            <a:pPr lvl="2" eaLnBrk="1" hangingPunct="1">
              <a:lnSpc>
                <a:spcPct val="110000"/>
              </a:lnSpc>
              <a:defRPr/>
            </a:pPr>
            <a:endParaRPr lang="de-DE" altLang="de-DE" sz="1800" dirty="0">
              <a:ea typeface="ＭＳ Ｐゴシック" pitchFamily="34" charset="-128"/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5135372" y="1337714"/>
            <a:ext cx="2669898" cy="13723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Kollektivierung</a:t>
            </a:r>
          </a:p>
        </p:txBody>
      </p:sp>
      <p:sp>
        <p:nvSpPr>
          <p:cNvPr id="4" name="Abgerundetes Rechteck 3"/>
          <p:cNvSpPr/>
          <p:nvPr/>
        </p:nvSpPr>
        <p:spPr>
          <a:xfrm>
            <a:off x="848659" y="1337714"/>
            <a:ext cx="2635624" cy="13723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/>
              <a:t>Digitalisierung</a:t>
            </a:r>
          </a:p>
        </p:txBody>
      </p:sp>
      <p:sp>
        <p:nvSpPr>
          <p:cNvPr id="5" name="Abgerundetes Rechteck 4"/>
          <p:cNvSpPr/>
          <p:nvPr/>
        </p:nvSpPr>
        <p:spPr>
          <a:xfrm>
            <a:off x="848659" y="3721374"/>
            <a:ext cx="2635624" cy="13566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Strukturierung</a:t>
            </a:r>
          </a:p>
        </p:txBody>
      </p:sp>
      <p:sp>
        <p:nvSpPr>
          <p:cNvPr id="6" name="Abgerundetes Rechteck 5"/>
          <p:cNvSpPr/>
          <p:nvPr/>
        </p:nvSpPr>
        <p:spPr>
          <a:xfrm>
            <a:off x="5135372" y="3721375"/>
            <a:ext cx="2669898" cy="13566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Internationalisierung</a:t>
            </a:r>
          </a:p>
        </p:txBody>
      </p:sp>
    </p:spTree>
    <p:extLst>
      <p:ext uri="{BB962C8B-B14F-4D97-AF65-F5344CB8AC3E}">
        <p14:creationId xmlns:p14="http://schemas.microsoft.com/office/powerpoint/2010/main" val="2422143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6"/>
          <p:cNvSpPr>
            <a:spLocks noGrp="1" noChangeArrowheads="1"/>
          </p:cNvSpPr>
          <p:nvPr>
            <p:ph type="title"/>
          </p:nvPr>
        </p:nvSpPr>
        <p:spPr>
          <a:xfrm>
            <a:off x="472910" y="166434"/>
            <a:ext cx="7440278" cy="369332"/>
          </a:xfrm>
        </p:spPr>
        <p:txBody>
          <a:bodyPr/>
          <a:lstStyle/>
          <a:p>
            <a:pPr eaLnBrk="1" hangingPunct="1">
              <a:defRPr/>
            </a:pPr>
            <a:r>
              <a:rPr lang="de-DE" sz="2400" dirty="0"/>
              <a:t>Digitalisierung</a:t>
            </a:r>
            <a:endParaRPr lang="de-DE" sz="2400" dirty="0">
              <a:solidFill>
                <a:schemeClr val="tx2"/>
              </a:solidFill>
            </a:endParaRP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72910" y="842682"/>
            <a:ext cx="7691315" cy="5461239"/>
          </a:xfrm>
        </p:spPr>
        <p:txBody>
          <a:bodyPr/>
          <a:lstStyle/>
          <a:p>
            <a:pPr lvl="1" eaLnBrk="1" hangingPunct="1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2250" dirty="0">
                <a:ea typeface="ＭＳ Ｐゴシック" pitchFamily="34" charset="-128"/>
              </a:rPr>
              <a:t>E-Akte (Papierform in </a:t>
            </a:r>
            <a:r>
              <a:rPr lang="de-DE" altLang="de-DE" sz="2250" dirty="0" err="1">
                <a:ea typeface="ＭＳ Ｐゴシック" pitchFamily="34" charset="-128"/>
              </a:rPr>
              <a:t>pdf</a:t>
            </a:r>
            <a:r>
              <a:rPr lang="de-DE" altLang="de-DE" sz="2250" dirty="0">
                <a:ea typeface="ＭＳ Ｐゴシック" pitchFamily="34" charset="-128"/>
              </a:rPr>
              <a:t> übertragen)</a:t>
            </a:r>
          </a:p>
          <a:p>
            <a:pPr lvl="1" eaLnBrk="1" hangingPunct="1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2250" dirty="0">
                <a:ea typeface="ＭＳ Ｐゴシック" pitchFamily="34" charset="-128"/>
              </a:rPr>
              <a:t>Initiativen auf Länderebene und vom Bund</a:t>
            </a:r>
          </a:p>
          <a:p>
            <a:pPr lvl="1" eaLnBrk="1" hangingPunct="1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2250" dirty="0">
                <a:ea typeface="ＭＳ Ｐゴシック" pitchFamily="34" charset="-128"/>
              </a:rPr>
              <a:t>Moderne Verhandlungstechnik (Vorteile auch für die Anwaltschaft)</a:t>
            </a:r>
          </a:p>
          <a:p>
            <a:pPr lvl="1" eaLnBrk="1" hangingPunct="1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2250" dirty="0">
                <a:ea typeface="ＭＳ Ｐゴシック" pitchFamily="34" charset="-128"/>
              </a:rPr>
              <a:t>Einführung eines Online-Portals </a:t>
            </a:r>
          </a:p>
          <a:p>
            <a:pPr lvl="1" eaLnBrk="1" hangingPunct="1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2250" dirty="0">
                <a:ea typeface="ＭＳ Ｐゴシック" pitchFamily="34" charset="-128"/>
              </a:rPr>
              <a:t>Beschleunigtes Online-Verfahren für Verfahren bis 5.000 € mit Freibeweis als Angebot für Verbraucher – (nur) bei massenhaften Vorgängen? </a:t>
            </a:r>
          </a:p>
          <a:p>
            <a:pPr lvl="1" eaLnBrk="1" hangingPunct="1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2250" dirty="0">
                <a:ea typeface="ＭＳ Ｐゴシック" pitchFamily="34" charset="-128"/>
              </a:rPr>
              <a:t>Nutzung von „KI“ – </a:t>
            </a:r>
            <a:r>
              <a:rPr lang="de-DE" altLang="de-DE" sz="2250" dirty="0" err="1">
                <a:ea typeface="ＭＳ Ｐゴシック" pitchFamily="34" charset="-128"/>
              </a:rPr>
              <a:t>Chatbots</a:t>
            </a:r>
            <a:r>
              <a:rPr lang="de-DE" altLang="de-DE" sz="2250" dirty="0">
                <a:ea typeface="ＭＳ Ｐゴシック" pitchFamily="34" charset="-128"/>
              </a:rPr>
              <a:t> im Rahmen der Rechtsauskunft (macht das den Anwalt überflüssig?)</a:t>
            </a:r>
          </a:p>
          <a:p>
            <a:pPr lvl="1" eaLnBrk="1" hangingPunct="1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2250" dirty="0">
                <a:ea typeface="ＭＳ Ｐゴシック" pitchFamily="34" charset="-128"/>
              </a:rPr>
              <a:t>Digitalisierung des Verfahrens oder Digitalisierung der Justiz?</a:t>
            </a:r>
          </a:p>
          <a:p>
            <a:pPr lvl="1" eaLnBrk="1" hangingPunct="1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endParaRPr lang="de-DE" altLang="de-DE" sz="2250" dirty="0">
              <a:ea typeface="ＭＳ Ｐゴシック" pitchFamily="34" charset="-128"/>
            </a:endParaRPr>
          </a:p>
          <a:p>
            <a:pPr marL="540544" lvl="2" indent="0" eaLnBrk="1" hangingPunct="1">
              <a:lnSpc>
                <a:spcPct val="110000"/>
              </a:lnSpc>
              <a:buNone/>
              <a:defRPr/>
            </a:pPr>
            <a:endParaRPr lang="de-DE" altLang="de-DE" sz="18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10247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6"/>
          <p:cNvSpPr>
            <a:spLocks noGrp="1" noChangeArrowheads="1"/>
          </p:cNvSpPr>
          <p:nvPr>
            <p:ph type="title"/>
          </p:nvPr>
        </p:nvSpPr>
        <p:spPr>
          <a:xfrm>
            <a:off x="462085" y="254442"/>
            <a:ext cx="7950395" cy="738664"/>
          </a:xfrm>
        </p:spPr>
        <p:txBody>
          <a:bodyPr/>
          <a:lstStyle/>
          <a:p>
            <a:pPr eaLnBrk="1" hangingPunct="1">
              <a:defRPr/>
            </a:pPr>
            <a:r>
              <a:rPr lang="de-DE" sz="2400" dirty="0"/>
              <a:t>Kollektivierung: Abhilfeklage nach dem Verbraucherrechtedurchsetzungsgesetz</a:t>
            </a:r>
            <a:endParaRPr lang="de-DE" sz="2400" dirty="0">
              <a:solidFill>
                <a:schemeClr val="tx2"/>
              </a:solidFill>
            </a:endParaRP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62085" y="1195772"/>
            <a:ext cx="7691315" cy="3539430"/>
          </a:xfrm>
        </p:spPr>
        <p:txBody>
          <a:bodyPr/>
          <a:lstStyle/>
          <a:p>
            <a:pPr marL="373063" lvl="2" indent="-285750" eaLnBrk="1" hangingPunct="1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2000" dirty="0">
                <a:ea typeface="ＭＳ Ｐゴシック" pitchFamily="34" charset="-128"/>
              </a:rPr>
              <a:t>Stärkung des kollektiven Rechtsschutzes: auf Leistung gerichtete Verbandsklage </a:t>
            </a:r>
          </a:p>
          <a:p>
            <a:pPr marL="373063" lvl="2" indent="-285750" eaLnBrk="1" hangingPunct="1">
              <a:lnSpc>
                <a:spcPct val="110000"/>
              </a:lnSpc>
              <a:buFont typeface="Arial" panose="020B0604020202020204" pitchFamily="34" charset="0"/>
              <a:buChar char="•"/>
              <a:tabLst>
                <a:tab pos="357188" algn="l"/>
              </a:tabLst>
              <a:defRPr/>
            </a:pPr>
            <a:r>
              <a:rPr lang="de-DE" altLang="de-DE" sz="2000" dirty="0">
                <a:ea typeface="ＭＳ Ｐゴシック" pitchFamily="34" charset="-128"/>
              </a:rPr>
              <a:t>Qualifizierte Verbraucherverbände setzten im Wesentlichen gleichartige Ansprüche einer Vielzahl von Verbrauchern gegen Unternehmer durch</a:t>
            </a:r>
          </a:p>
          <a:p>
            <a:pPr marL="373063" lvl="2" indent="-285750" eaLnBrk="1" hangingPunct="1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2000" dirty="0">
                <a:ea typeface="ＭＳ Ｐゴシック" pitchFamily="34" charset="-128"/>
              </a:rPr>
              <a:t>Zu erwartende Relevanz der Abhilfeklage?</a:t>
            </a:r>
          </a:p>
          <a:p>
            <a:pPr marL="914400" lvl="3" indent="-285750" eaLnBrk="1" hangingPunct="1">
              <a:lnSpc>
                <a:spcPct val="110000"/>
              </a:lnSpc>
              <a:buFont typeface="Wingdings" panose="05000000000000000000" pitchFamily="2" charset="2"/>
              <a:buChar char="§"/>
              <a:defRPr/>
            </a:pPr>
            <a:r>
              <a:rPr lang="de-DE" altLang="de-DE" sz="1600" dirty="0">
                <a:ea typeface="ＭＳ Ｐゴシック" pitchFamily="34" charset="-128"/>
              </a:rPr>
              <a:t>Niedrigschwellige Rechtsschutzmöglichkeit für Verbraucher </a:t>
            </a:r>
          </a:p>
          <a:p>
            <a:pPr marL="914400" lvl="3" indent="-285750" eaLnBrk="1" hangingPunct="1">
              <a:lnSpc>
                <a:spcPct val="110000"/>
              </a:lnSpc>
              <a:buFont typeface="Wingdings" panose="05000000000000000000" pitchFamily="2" charset="2"/>
              <a:buChar char="§"/>
              <a:defRPr/>
            </a:pPr>
            <a:r>
              <a:rPr lang="de-DE" altLang="de-DE" sz="1600" dirty="0">
                <a:ea typeface="ＭＳ Ｐゴシック" pitchFamily="34" charset="-128"/>
              </a:rPr>
              <a:t>Risiko für Verbraucherverbände</a:t>
            </a:r>
          </a:p>
          <a:p>
            <a:pPr marL="914400" lvl="3" indent="-285750" eaLnBrk="1" hangingPunct="1">
              <a:lnSpc>
                <a:spcPct val="110000"/>
              </a:lnSpc>
              <a:buFont typeface="Wingdings" panose="05000000000000000000" pitchFamily="2" charset="2"/>
              <a:buChar char="§"/>
              <a:defRPr/>
            </a:pPr>
            <a:r>
              <a:rPr lang="de-DE" altLang="de-DE" sz="1600" dirty="0">
                <a:ea typeface="ＭＳ Ｐゴシック" pitchFamily="34" charset="-128"/>
              </a:rPr>
              <a:t>Begrenzter Anwendungsbereich</a:t>
            </a:r>
          </a:p>
          <a:p>
            <a:pPr marL="914400" lvl="3" indent="-285750" eaLnBrk="1" hangingPunct="1">
              <a:lnSpc>
                <a:spcPct val="110000"/>
              </a:lnSpc>
              <a:buFont typeface="Wingdings" panose="05000000000000000000" pitchFamily="2" charset="2"/>
              <a:buChar char="§"/>
              <a:defRPr/>
            </a:pPr>
            <a:r>
              <a:rPr lang="de-DE" altLang="de-DE" sz="1600" dirty="0">
                <a:ea typeface="ＭＳ Ｐゴシック" pitchFamily="34" charset="-128"/>
              </a:rPr>
              <a:t>Fehlende Anreize für </a:t>
            </a:r>
            <a:r>
              <a:rPr lang="de-DE" altLang="de-DE" sz="1600" dirty="0" err="1">
                <a:ea typeface="ＭＳ Ｐゴシック" pitchFamily="34" charset="-128"/>
              </a:rPr>
              <a:t>Prozessfinanzierer</a:t>
            </a:r>
            <a:r>
              <a:rPr lang="de-DE" altLang="de-DE" sz="1600" dirty="0">
                <a:ea typeface="ＭＳ Ｐゴシック" pitchFamily="34" charset="-128"/>
              </a:rPr>
              <a:t> (10%-Grenze) und Anwaltschaft? (vgl. schon </a:t>
            </a:r>
            <a:r>
              <a:rPr lang="de-DE" altLang="de-DE" sz="1600" dirty="0" err="1">
                <a:ea typeface="ＭＳ Ｐゴシック" pitchFamily="34" charset="-128"/>
              </a:rPr>
              <a:t>Thole</a:t>
            </a:r>
            <a:r>
              <a:rPr lang="de-DE" altLang="de-DE" sz="1600" dirty="0">
                <a:ea typeface="ＭＳ Ｐゴシック" pitchFamily="34" charset="-128"/>
              </a:rPr>
              <a:t> </a:t>
            </a:r>
            <a:r>
              <a:rPr lang="de-DE" altLang="de-DE" sz="1600" dirty="0" err="1">
                <a:ea typeface="ＭＳ Ｐゴシック" pitchFamily="34" charset="-128"/>
              </a:rPr>
              <a:t>AnwBl</a:t>
            </a:r>
            <a:r>
              <a:rPr lang="de-DE" altLang="de-DE" sz="1600" dirty="0">
                <a:ea typeface="ＭＳ Ｐゴシック" pitchFamily="34" charset="-128"/>
              </a:rPr>
              <a:t> 2023, 152)</a:t>
            </a:r>
          </a:p>
        </p:txBody>
      </p:sp>
    </p:spTree>
    <p:extLst>
      <p:ext uri="{BB962C8B-B14F-4D97-AF65-F5344CB8AC3E}">
        <p14:creationId xmlns:p14="http://schemas.microsoft.com/office/powerpoint/2010/main" val="2775581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6"/>
          <p:cNvSpPr>
            <a:spLocks noGrp="1" noChangeArrowheads="1"/>
          </p:cNvSpPr>
          <p:nvPr>
            <p:ph type="title"/>
          </p:nvPr>
        </p:nvSpPr>
        <p:spPr>
          <a:xfrm>
            <a:off x="460956" y="92080"/>
            <a:ext cx="8500164" cy="738664"/>
          </a:xfrm>
        </p:spPr>
        <p:txBody>
          <a:bodyPr/>
          <a:lstStyle/>
          <a:p>
            <a:pPr eaLnBrk="1" hangingPunct="1">
              <a:defRPr/>
            </a:pPr>
            <a:r>
              <a:rPr lang="de-DE" sz="2400" dirty="0"/>
              <a:t>Kollektivierung: Einführung eines Leitentscheidungsverfahrens</a:t>
            </a:r>
            <a:endParaRPr lang="de-DE" sz="2400" dirty="0">
              <a:solidFill>
                <a:schemeClr val="tx2"/>
              </a:solidFill>
            </a:endParaRP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96343" y="896485"/>
            <a:ext cx="7691315" cy="457356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defRPr/>
            </a:pPr>
            <a:r>
              <a:rPr lang="de-DE" altLang="de-DE" sz="2400" dirty="0">
                <a:ea typeface="ＭＳ Ｐゴシック" pitchFamily="34" charset="-128"/>
              </a:rPr>
              <a:t>Hintergrund: Verhinderung höchstrichterlicher Entscheidungen durch Revisionsrücknahmen und Vergleichsabschlüsse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de-DE" altLang="de-DE" sz="2400" dirty="0">
                <a:ea typeface="ＭＳ Ｐゴシック" pitchFamily="34" charset="-128"/>
              </a:rPr>
              <a:t>Klärung von Rechtsfragen durch das Revisionsgericht durch Leitentscheidungsbeschluss – unabhängig vom Verfahrensausgang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de-DE" altLang="de-DE" sz="2400" dirty="0">
                <a:ea typeface="ＭＳ Ｐゴシック" pitchFamily="34" charset="-128"/>
              </a:rPr>
              <a:t>Aussetzungsmöglichkeiten der </a:t>
            </a:r>
            <a:r>
              <a:rPr lang="de-DE" altLang="de-DE" sz="2400" dirty="0" err="1">
                <a:ea typeface="ＭＳ Ｐゴシック" pitchFamily="34" charset="-128"/>
              </a:rPr>
              <a:t>Instanzgerichte</a:t>
            </a:r>
            <a:endParaRPr lang="de-DE" altLang="de-DE" sz="2400" dirty="0">
              <a:ea typeface="ＭＳ Ｐゴシック" pitchFamily="34" charset="-128"/>
            </a:endParaRPr>
          </a:p>
          <a:p>
            <a:pPr eaLnBrk="1" hangingPunct="1">
              <a:lnSpc>
                <a:spcPct val="110000"/>
              </a:lnSpc>
              <a:defRPr/>
            </a:pPr>
            <a:endParaRPr lang="de-DE" altLang="de-DE" sz="2400" dirty="0">
              <a:ea typeface="ＭＳ Ｐゴシック" pitchFamily="34" charset="-128"/>
            </a:endParaRPr>
          </a:p>
          <a:p>
            <a:pPr marL="0" indent="0" eaLnBrk="1" hangingPunct="1">
              <a:lnSpc>
                <a:spcPct val="110000"/>
              </a:lnSpc>
              <a:buNone/>
              <a:defRPr/>
            </a:pPr>
            <a:r>
              <a:rPr lang="de-DE" altLang="de-DE" sz="2400" dirty="0">
                <a:ea typeface="ＭＳ Ｐゴシック" pitchFamily="34" charset="-128"/>
                <a:sym typeface="Wingdings" panose="05000000000000000000" pitchFamily="2" charset="2"/>
              </a:rPr>
              <a:t> </a:t>
            </a:r>
            <a:r>
              <a:rPr lang="de-DE" altLang="de-DE" sz="2400" dirty="0">
                <a:ea typeface="ＭＳ Ｐゴシック" pitchFamily="34" charset="-128"/>
              </a:rPr>
              <a:t>Mehr Rechtssicherheit – auch für die Anwaltschaft(?)</a:t>
            </a:r>
            <a:endParaRPr lang="de-DE" altLang="de-DE" sz="1800" dirty="0">
              <a:ea typeface="ＭＳ Ｐゴシック" pitchFamily="34" charset="-128"/>
            </a:endParaRPr>
          </a:p>
          <a:p>
            <a:pPr lvl="2" eaLnBrk="1" hangingPunct="1">
              <a:lnSpc>
                <a:spcPct val="110000"/>
              </a:lnSpc>
              <a:defRPr/>
            </a:pPr>
            <a:endParaRPr lang="de-DE" altLang="de-DE" sz="1800" dirty="0">
              <a:ea typeface="ＭＳ Ｐゴシック" pitchFamily="34" charset="-128"/>
            </a:endParaRPr>
          </a:p>
          <a:p>
            <a:pPr lvl="2" eaLnBrk="1" hangingPunct="1">
              <a:lnSpc>
                <a:spcPct val="110000"/>
              </a:lnSpc>
              <a:defRPr/>
            </a:pPr>
            <a:endParaRPr lang="de-DE" altLang="de-DE" sz="18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00121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6"/>
          <p:cNvSpPr>
            <a:spLocks noGrp="1" noChangeArrowheads="1"/>
          </p:cNvSpPr>
          <p:nvPr>
            <p:ph type="title"/>
          </p:nvPr>
        </p:nvSpPr>
        <p:spPr>
          <a:xfrm>
            <a:off x="462085" y="235515"/>
            <a:ext cx="7440278" cy="738664"/>
          </a:xfrm>
        </p:spPr>
        <p:txBody>
          <a:bodyPr/>
          <a:lstStyle/>
          <a:p>
            <a:pPr eaLnBrk="1" hangingPunct="1">
              <a:defRPr/>
            </a:pPr>
            <a:r>
              <a:rPr lang="de-DE" sz="2400" dirty="0"/>
              <a:t>Internationalisierung: Justizstandort-Stärkungsgesetz</a:t>
            </a:r>
            <a:endParaRPr lang="de-DE" sz="2400" dirty="0">
              <a:solidFill>
                <a:schemeClr val="tx2"/>
              </a:solidFill>
            </a:endParaRP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62085" y="1073331"/>
            <a:ext cx="7691315" cy="5102422"/>
          </a:xfrm>
        </p:spPr>
        <p:txBody>
          <a:bodyPr/>
          <a:lstStyle/>
          <a:p>
            <a:pPr eaLnBrk="1" hangingPunct="1">
              <a:lnSpc>
                <a:spcPct val="110000"/>
              </a:lnSpc>
              <a:defRPr/>
            </a:pPr>
            <a:r>
              <a:rPr lang="de-DE" altLang="de-DE" sz="2400" dirty="0">
                <a:ea typeface="ＭＳ Ｐゴシック" pitchFamily="34" charset="-128"/>
              </a:rPr>
              <a:t>Hintergrund: Abwandern wirtschaftsrechtlicher Streitigkeiten in die private Schiedsgerichtsbarkeit oder ins Ausland 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de-DE" altLang="de-DE" sz="2400" dirty="0">
                <a:ea typeface="ＭＳ Ｐゴシック" pitchFamily="34" charset="-128"/>
              </a:rPr>
              <a:t>Wesentliche Elemente: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de-DE" altLang="de-DE" sz="2000" dirty="0">
                <a:ea typeface="ＭＳ Ｐゴシック" pitchFamily="34" charset="-128"/>
              </a:rPr>
              <a:t>Einrichtung von „Commercial Courts“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de-DE" altLang="de-DE" sz="2000" dirty="0">
                <a:ea typeface="ＭＳ Ｐゴシック" pitchFamily="34" charset="-128"/>
              </a:rPr>
              <a:t>Einführung der Gerichtssprache Englisch (mit Zustimmung der Parteien)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de-DE" altLang="de-DE" sz="2000" dirty="0">
                <a:ea typeface="ＭＳ Ｐゴシック" pitchFamily="34" charset="-128"/>
              </a:rPr>
              <a:t>Schutz von Geschäftsgeheimnissen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de-DE" altLang="de-DE" sz="2400" dirty="0">
                <a:ea typeface="ＭＳ Ｐゴシック" pitchFamily="34" charset="-128"/>
              </a:rPr>
              <a:t>Weiterentwicklung des Prozessrechts: attraktiveres, spezialisiertes Rechtsprechungsangebot und Stärkung des Justiz- und Wirtschaftsstandorts Deutschland</a:t>
            </a:r>
          </a:p>
          <a:p>
            <a:pPr eaLnBrk="1" hangingPunct="1">
              <a:lnSpc>
                <a:spcPct val="110000"/>
              </a:lnSpc>
              <a:defRPr/>
            </a:pPr>
            <a:endParaRPr lang="de-DE" altLang="de-DE" sz="1800" dirty="0">
              <a:ea typeface="ＭＳ Ｐゴシック" pitchFamily="34" charset="-128"/>
            </a:endParaRPr>
          </a:p>
          <a:p>
            <a:pPr lvl="2" eaLnBrk="1" hangingPunct="1">
              <a:lnSpc>
                <a:spcPct val="110000"/>
              </a:lnSpc>
              <a:defRPr/>
            </a:pPr>
            <a:endParaRPr lang="de-DE" altLang="de-DE" sz="18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13880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6"/>
          <p:cNvSpPr>
            <a:spLocks noGrp="1" noChangeArrowheads="1"/>
          </p:cNvSpPr>
          <p:nvPr>
            <p:ph type="title"/>
          </p:nvPr>
        </p:nvSpPr>
        <p:spPr>
          <a:xfrm>
            <a:off x="472910" y="157821"/>
            <a:ext cx="7440278" cy="738664"/>
          </a:xfrm>
        </p:spPr>
        <p:txBody>
          <a:bodyPr/>
          <a:lstStyle/>
          <a:p>
            <a:pPr eaLnBrk="1" hangingPunct="1">
              <a:defRPr/>
            </a:pPr>
            <a:r>
              <a:rPr lang="de-DE" sz="2400" dirty="0"/>
              <a:t>Internationalisierung: Justizstandort-Stärkungsgesetz</a:t>
            </a:r>
            <a:endParaRPr lang="de-DE" sz="2400" dirty="0">
              <a:solidFill>
                <a:schemeClr val="tx2"/>
              </a:solidFill>
            </a:endParaRP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62085" y="1240673"/>
            <a:ext cx="7691315" cy="2731517"/>
          </a:xfrm>
        </p:spPr>
        <p:txBody>
          <a:bodyPr/>
          <a:lstStyle/>
          <a:p>
            <a:pPr eaLnBrk="1" hangingPunct="1">
              <a:lnSpc>
                <a:spcPct val="110000"/>
              </a:lnSpc>
              <a:defRPr/>
            </a:pPr>
            <a:r>
              <a:rPr lang="de-DE" altLang="de-DE" sz="2400" dirty="0">
                <a:ea typeface="ＭＳ Ｐゴシック" pitchFamily="34" charset="-128"/>
              </a:rPr>
              <a:t>Aber: Vorteile des Schiedsverfahrens bleiben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de-DE" altLang="de-DE" sz="2250" dirty="0">
                <a:ea typeface="ＭＳ Ｐゴシック" pitchFamily="34" charset="-128"/>
              </a:rPr>
              <a:t>Terminliche Flexibilität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de-DE" altLang="de-DE" sz="2250" dirty="0">
                <a:ea typeface="ＭＳ Ｐゴシック" pitchFamily="34" charset="-128"/>
              </a:rPr>
              <a:t>Räumliche Flexibilität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de-DE" altLang="de-DE" sz="2250" dirty="0">
                <a:ea typeface="ＭＳ Ｐゴシック" pitchFamily="34" charset="-128"/>
              </a:rPr>
              <a:t>Vertraulichkeit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de-DE" altLang="de-DE" sz="2250" dirty="0">
                <a:ea typeface="ＭＳ Ｐゴシック" pitchFamily="34" charset="-128"/>
              </a:rPr>
              <a:t>(z.T.) höhere Richterqualität</a:t>
            </a:r>
          </a:p>
          <a:p>
            <a:pPr eaLnBrk="1" hangingPunct="1">
              <a:lnSpc>
                <a:spcPct val="110000"/>
              </a:lnSpc>
              <a:defRPr/>
            </a:pPr>
            <a:endParaRPr lang="de-DE" altLang="de-DE" sz="1800" dirty="0">
              <a:ea typeface="ＭＳ Ｐゴシック" pitchFamily="34" charset="-128"/>
            </a:endParaRPr>
          </a:p>
          <a:p>
            <a:pPr lvl="2" eaLnBrk="1" hangingPunct="1">
              <a:lnSpc>
                <a:spcPct val="110000"/>
              </a:lnSpc>
              <a:defRPr/>
            </a:pPr>
            <a:endParaRPr lang="de-DE" altLang="de-DE" sz="18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0710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6"/>
          <p:cNvSpPr>
            <a:spLocks noGrp="1" noChangeArrowheads="1"/>
          </p:cNvSpPr>
          <p:nvPr>
            <p:ph type="title"/>
          </p:nvPr>
        </p:nvSpPr>
        <p:spPr>
          <a:xfrm>
            <a:off x="472910" y="166434"/>
            <a:ext cx="7440278" cy="369332"/>
          </a:xfrm>
        </p:spPr>
        <p:txBody>
          <a:bodyPr/>
          <a:lstStyle/>
          <a:p>
            <a:pPr eaLnBrk="1" hangingPunct="1">
              <a:defRPr/>
            </a:pPr>
            <a:r>
              <a:rPr lang="de-DE" sz="2400" dirty="0"/>
              <a:t>Strukturierung: Parteivortrag</a:t>
            </a:r>
            <a:endParaRPr lang="de-DE" sz="2400" dirty="0">
              <a:solidFill>
                <a:schemeClr val="tx2"/>
              </a:solidFill>
            </a:endParaRP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72910" y="926353"/>
            <a:ext cx="7691315" cy="3949286"/>
          </a:xfrm>
        </p:spPr>
        <p:txBody>
          <a:bodyPr/>
          <a:lstStyle/>
          <a:p>
            <a:pPr eaLnBrk="1" hangingPunct="1">
              <a:lnSpc>
                <a:spcPct val="110000"/>
              </a:lnSpc>
              <a:defRPr/>
            </a:pPr>
            <a:r>
              <a:rPr lang="de-DE" altLang="de-DE" sz="2400" dirty="0">
                <a:ea typeface="Arial Unicode MS" panose="020B0604020202020204" pitchFamily="34" charset="-128"/>
              </a:rPr>
              <a:t>Diskussion um Strukturierung des Parteivortrags - insb. Einführung „Basisdokument“: Ordnung des Prozessstoffs in von Parteien geführter Tabelle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de-DE" altLang="de-DE" sz="2400" dirty="0">
                <a:ea typeface="Arial Unicode MS" panose="020B0604020202020204" pitchFamily="34" charset="-128"/>
              </a:rPr>
              <a:t>Stärkere Betonung der Strukturierung noch über § 139 Abs. 1 S. 3 ZPO n.F. hinaus – Case Management (Organisationstermin), aber auch aktive inhaltliche Rolle des Gerichts verlangt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de-DE" altLang="de-DE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Viele unnötige Schriftsätze kommen heute aus „Angst“; zugleich aber auch keine Nachteile bei Nebelkerzen und Redundanzen zu erwarten</a:t>
            </a:r>
            <a:endParaRPr lang="de-DE" altLang="de-DE" sz="2250" dirty="0">
              <a:ea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3432438"/>
      </p:ext>
    </p:extLst>
  </p:cSld>
  <p:clrMapOvr>
    <a:masterClrMapping/>
  </p:clrMapOvr>
</p:sld>
</file>

<file path=ppt/theme/theme1.xml><?xml version="1.0" encoding="utf-8"?>
<a:theme xmlns:a="http://schemas.openxmlformats.org/drawingml/2006/main" name="UT_pptmaster_jur">
  <a:themeElements>
    <a:clrScheme name="UT_pptmaster_jur 1">
      <a:dk1>
        <a:srgbClr val="333333"/>
      </a:dk1>
      <a:lt1>
        <a:srgbClr val="FFFFFF"/>
      </a:lt1>
      <a:dk2>
        <a:srgbClr val="A51E37"/>
      </a:dk2>
      <a:lt2>
        <a:srgbClr val="2D2015"/>
      </a:lt2>
      <a:accent1>
        <a:srgbClr val="ADB3B7"/>
      </a:accent1>
      <a:accent2>
        <a:srgbClr val="B4A069"/>
      </a:accent2>
      <a:accent3>
        <a:srgbClr val="FFFFFF"/>
      </a:accent3>
      <a:accent4>
        <a:srgbClr val="2A2A2A"/>
      </a:accent4>
      <a:accent5>
        <a:srgbClr val="D3D6D8"/>
      </a:accent5>
      <a:accent6>
        <a:srgbClr val="A3915E"/>
      </a:accent6>
      <a:hlink>
        <a:srgbClr val="32414B"/>
      </a:hlink>
      <a:folHlink>
        <a:srgbClr val="A51E37"/>
      </a:folHlink>
    </a:clrScheme>
    <a:fontScheme name="UT_pptmaster_ju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UT_pptmaster_jur 1">
        <a:dk1>
          <a:srgbClr val="333333"/>
        </a:dk1>
        <a:lt1>
          <a:srgbClr val="FFFFFF"/>
        </a:lt1>
        <a:dk2>
          <a:srgbClr val="A51E37"/>
        </a:dk2>
        <a:lt2>
          <a:srgbClr val="2D2015"/>
        </a:lt2>
        <a:accent1>
          <a:srgbClr val="ADB3B7"/>
        </a:accent1>
        <a:accent2>
          <a:srgbClr val="B4A069"/>
        </a:accent2>
        <a:accent3>
          <a:srgbClr val="FFFFFF"/>
        </a:accent3>
        <a:accent4>
          <a:srgbClr val="2A2A2A"/>
        </a:accent4>
        <a:accent5>
          <a:srgbClr val="D3D6D8"/>
        </a:accent5>
        <a:accent6>
          <a:srgbClr val="A3915E"/>
        </a:accent6>
        <a:hlink>
          <a:srgbClr val="32414B"/>
        </a:hlink>
        <a:folHlink>
          <a:srgbClr val="A51E3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624</Words>
  <Application>Microsoft Macintosh PowerPoint</Application>
  <PresentationFormat>Bildschirmpräsentation (4:3)</PresentationFormat>
  <Paragraphs>100</Paragraphs>
  <Slides>12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7" baseType="lpstr">
      <vt:lpstr>Arial Unicode MS</vt:lpstr>
      <vt:lpstr>Arial</vt:lpstr>
      <vt:lpstr>Calibri</vt:lpstr>
      <vt:lpstr>Wingdings</vt:lpstr>
      <vt:lpstr>UT_pptmaster_jur</vt:lpstr>
      <vt:lpstr>PowerPoint-Präsentation</vt:lpstr>
      <vt:lpstr>Debatte über die Modernisierung des Zivilprozesses</vt:lpstr>
      <vt:lpstr>Debatte über die Modernisierung des Zivilprozesses und Auswirkungen auf die Anwaltschaft</vt:lpstr>
      <vt:lpstr>Digitalisierung</vt:lpstr>
      <vt:lpstr>Kollektivierung: Abhilfeklage nach dem Verbraucherrechtedurchsetzungsgesetz</vt:lpstr>
      <vt:lpstr>Kollektivierung: Einführung eines Leitentscheidungsverfahrens</vt:lpstr>
      <vt:lpstr>Internationalisierung: Justizstandort-Stärkungsgesetz</vt:lpstr>
      <vt:lpstr>Internationalisierung: Justizstandort-Stärkungsgesetz</vt:lpstr>
      <vt:lpstr>Strukturierung: Parteivortrag</vt:lpstr>
      <vt:lpstr>Strukturierung: Parteivortrag</vt:lpstr>
      <vt:lpstr>Strukturierung des Parteivortrags</vt:lpstr>
      <vt:lpstr>PowerPoint-Präsentation</vt:lpstr>
    </vt:vector>
  </TitlesOfParts>
  <Company>Unicersität zu Köln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cthole</dc:creator>
  <cp:lastModifiedBy>Christoph Thole</cp:lastModifiedBy>
  <cp:revision>681</cp:revision>
  <cp:lastPrinted>2022-04-25T13:41:16Z</cp:lastPrinted>
  <dcterms:created xsi:type="dcterms:W3CDTF">2016-10-25T13:34:36Z</dcterms:created>
  <dcterms:modified xsi:type="dcterms:W3CDTF">2023-11-28T05:11:12Z</dcterms:modified>
</cp:coreProperties>
</file>