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839" r:id="rId1"/>
  </p:sldMasterIdLst>
  <p:notesMasterIdLst>
    <p:notesMasterId r:id="rId16"/>
  </p:notesMasterIdLst>
  <p:handoutMasterIdLst>
    <p:handoutMasterId r:id="rId17"/>
  </p:handoutMasterIdLst>
  <p:sldIdLst>
    <p:sldId id="280" r:id="rId2"/>
    <p:sldId id="316" r:id="rId3"/>
    <p:sldId id="329" r:id="rId4"/>
    <p:sldId id="333" r:id="rId5"/>
    <p:sldId id="320" r:id="rId6"/>
    <p:sldId id="331" r:id="rId7"/>
    <p:sldId id="324" r:id="rId8"/>
    <p:sldId id="332" r:id="rId9"/>
    <p:sldId id="318" r:id="rId10"/>
    <p:sldId id="334" r:id="rId11"/>
    <p:sldId id="319" r:id="rId12"/>
    <p:sldId id="317" r:id="rId13"/>
    <p:sldId id="326" r:id="rId14"/>
    <p:sldId id="335" r:id="rId15"/>
  </p:sldIdLst>
  <p:sldSz cx="9144000" cy="5715000" type="screen16x10"/>
  <p:notesSz cx="7102475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C506E"/>
    <a:srgbClr val="009036"/>
    <a:srgbClr val="303030"/>
    <a:srgbClr val="233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14" autoAdjust="0"/>
    <p:restoredTop sz="94660"/>
  </p:normalViewPr>
  <p:slideViewPr>
    <p:cSldViewPr snapToObjects="1" showGuides="1">
      <p:cViewPr varScale="1">
        <p:scale>
          <a:sx n="133" d="100"/>
          <a:sy n="133" d="100"/>
        </p:scale>
        <p:origin x="1020" y="11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8" d="100"/>
          <a:sy n="78" d="100"/>
        </p:scale>
        <p:origin x="39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r>
              <a:rPr lang="de-DE" smtClean="0"/>
              <a:t>&lt;Name, Diensstelle&gt;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1546BF8B-3AE9-4ED7-ABE4-3AF2B9D0075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8F34215A-F1BF-4872-B0B3-37C422B0AF32}" type="datetime1">
              <a:rPr lang="de-DE" smtClean="0"/>
              <a:t>28.11.2023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23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30.11.2023</a:t>
            </a:r>
            <a:endParaRPr lang="de-DE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74813" y="463550"/>
            <a:ext cx="3752850" cy="2344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3112771"/>
            <a:ext cx="5681980" cy="635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&lt;Dr. Werner, OLG Köln&gt;</a:t>
            </a:r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7A3D85-A3D5-42C5-804D-2070A38D77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de-DE" dirty="0" smtClean="0"/>
              <a:t>Anwaltssymposium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31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342900" indent="-3429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800100" indent="-3429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257300" indent="-3429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714500" indent="-3429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171700" indent="-3429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dirty="0" smtClean="0"/>
              <a:t>Anwaltssymposium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dirty="0" smtClean="0"/>
              <a:t>30</a:t>
            </a:r>
            <a:r>
              <a:rPr lang="de-DE" dirty="0" smtClean="0"/>
              <a:t>.11.2023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Dr. </a:t>
            </a:r>
            <a:r>
              <a:rPr lang="de-DE" dirty="0" smtClean="0"/>
              <a:t>Werner</a:t>
            </a:r>
            <a:r>
              <a:rPr lang="de-DE" dirty="0" smtClean="0"/>
              <a:t>, </a:t>
            </a:r>
            <a:r>
              <a:rPr lang="de-DE" dirty="0" smtClean="0"/>
              <a:t>OLG Köln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87A3D85-A3D5-42C5-804D-2070A38D77D6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19" name="Folienbildplatzhalter 18"/>
          <p:cNvSpPr>
            <a:spLocks noGrp="1" noRot="1" noChangeAspect="1"/>
          </p:cNvSpPr>
          <p:nvPr>
            <p:ph type="sldImg"/>
          </p:nvPr>
        </p:nvSpPr>
        <p:spPr>
          <a:xfrm>
            <a:off x="1674813" y="463550"/>
            <a:ext cx="3752850" cy="2344738"/>
          </a:xfrm>
        </p:spPr>
      </p:sp>
      <p:sp>
        <p:nvSpPr>
          <p:cNvPr id="2" name="Notizen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51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&lt;Dr. Werner, OLG Köln&gt;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Anwaltssymposium</a:t>
            </a:r>
            <a:endParaRPr lang="de-DE" dirty="0"/>
          </a:p>
        </p:txBody>
      </p:sp>
      <p:sp>
        <p:nvSpPr>
          <p:cNvPr id="8" name="Notizen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9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&lt;Dr. Werner, OLG Köln&gt;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Anwaltssymposium</a:t>
            </a:r>
            <a:endParaRPr lang="de-DE" dirty="0"/>
          </a:p>
        </p:txBody>
      </p:sp>
      <p:sp>
        <p:nvSpPr>
          <p:cNvPr id="8" name="Notizen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544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&lt;Dr. Werner, OLG Köln&gt;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Anwaltssymposium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881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&lt;Dr. Werner, OLG Köln&gt;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Anwaltssymposium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1705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dirty="0" smtClean="0"/>
              <a:t>Workshop Geschäftsleitungen JAK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dirty="0" smtClean="0"/>
              <a:t>17.03.2022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Dr. Hoppe, OLG Köln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87A3D85-A3D5-42C5-804D-2070A38D77D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9" name="Folienbildplatzhalter 18"/>
          <p:cNvSpPr>
            <a:spLocks noGrp="1" noRot="1" noChangeAspect="1"/>
          </p:cNvSpPr>
          <p:nvPr>
            <p:ph type="sldImg"/>
          </p:nvPr>
        </p:nvSpPr>
        <p:spPr>
          <a:xfrm>
            <a:off x="1674813" y="463550"/>
            <a:ext cx="3752850" cy="2344738"/>
          </a:xfrm>
        </p:spPr>
      </p:sp>
      <p:sp>
        <p:nvSpPr>
          <p:cNvPr id="2" name="Notizen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64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&lt;Dr. Werner, OLG Köln&gt;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Anwaltssymposium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74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&lt;Dr. Werner, OLG Köln&gt;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Anwaltssymposium</a:t>
            </a:r>
            <a:endParaRPr lang="de-DE" dirty="0"/>
          </a:p>
        </p:txBody>
      </p:sp>
      <p:sp>
        <p:nvSpPr>
          <p:cNvPr id="8" name="Notizen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95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&lt;Dr. Werner, OLG Köln&gt;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Anwaltssymposium</a:t>
            </a:r>
            <a:endParaRPr lang="de-DE" dirty="0"/>
          </a:p>
        </p:txBody>
      </p:sp>
      <p:sp>
        <p:nvSpPr>
          <p:cNvPr id="8" name="Notizen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52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&lt;Dr. Werner, OLG Köln&gt;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Anwaltssymposium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1304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&lt;Dr. Werner, OLG Köln&gt;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Anwaltssymposium</a:t>
            </a:r>
            <a:endParaRPr lang="de-DE" dirty="0"/>
          </a:p>
        </p:txBody>
      </p:sp>
      <p:sp>
        <p:nvSpPr>
          <p:cNvPr id="8" name="Notizen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2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&lt;Dr. Werner, OLG Köln&gt;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Anwaltssymposium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395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&lt;Dr. Werner, OLG Köln&gt;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Anwaltssymposium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508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30.11.2023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&lt;Dr. Werner, OLG Köln&gt;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de-DE" smtClean="0"/>
              <a:t>Anwaltssymposium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23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hintergrund 22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98" name="Titel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750" y="3240768"/>
            <a:ext cx="8064500" cy="1969770"/>
          </a:xfrm>
        </p:spPr>
        <p:txBody>
          <a:bodyPr wrap="square">
            <a:sp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4" name="Bildbegrenzer oben 13"/>
          <p:cNvSpPr/>
          <p:nvPr/>
        </p:nvSpPr>
        <p:spPr bwMode="auto">
          <a:xfrm>
            <a:off x="0" y="1058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ildbegrenzer unten 14"/>
          <p:cNvSpPr/>
          <p:nvPr/>
        </p:nvSpPr>
        <p:spPr bwMode="auto">
          <a:xfrm>
            <a:off x="242" y="2930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www.justiz.nrw 20"/>
          <p:cNvSpPr txBox="1"/>
          <p:nvPr userDrawn="1"/>
        </p:nvSpPr>
        <p:spPr>
          <a:xfrm>
            <a:off x="8183033" y="5474673"/>
            <a:ext cx="93610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800" b="0" dirty="0" smtClean="0">
                <a:solidFill>
                  <a:schemeClr val="bg1"/>
                </a:solidFill>
              </a:rPr>
              <a:t>www.justiz.nrw</a:t>
            </a:r>
            <a:endParaRPr lang="de-DE" sz="800" b="0" dirty="0">
              <a:solidFill>
                <a:schemeClr val="bg1"/>
              </a:solidFill>
            </a:endParaRPr>
          </a:p>
        </p:txBody>
      </p:sp>
      <p:pic>
        <p:nvPicPr>
          <p:cNvPr id="24" name="Boxpfeil weiß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Name, Dienststelle, Datum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1" name="NRW 10"/>
          <p:cNvGrpSpPr>
            <a:grpSpLocks/>
          </p:cNvGrpSpPr>
          <p:nvPr userDrawn="1"/>
        </p:nvGrpSpPr>
        <p:grpSpPr bwMode="auto">
          <a:xfrm>
            <a:off x="6985000" y="334967"/>
            <a:ext cx="1619253" cy="433387"/>
            <a:chOff x="6984921" y="334963"/>
            <a:chExt cx="1619331" cy="433387"/>
          </a:xfrm>
        </p:grpSpPr>
        <p:sp>
          <p:nvSpPr>
            <p:cNvPr id="12" name="Organisationsbezeichner 16"/>
            <p:cNvSpPr txBox="1">
              <a:spLocks noChangeArrowheads="1"/>
            </p:cNvSpPr>
            <p:nvPr/>
          </p:nvSpPr>
          <p:spPr bwMode="auto">
            <a:xfrm>
              <a:off x="6984921" y="334963"/>
              <a:ext cx="1005131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de-DE" sz="750" b="1" dirty="0" smtClean="0">
                  <a:solidFill>
                    <a:schemeClr val="tx2"/>
                  </a:solidFill>
                  <a:cs typeface="+mn-cs"/>
                </a:rPr>
                <a:t>Die Justiz des Landes</a:t>
              </a:r>
            </a:p>
            <a:p>
              <a:pPr>
                <a:lnSpc>
                  <a:spcPts val="1000"/>
                </a:lnSpc>
                <a:defRPr/>
              </a:pPr>
              <a:r>
                <a:rPr lang="de-DE" sz="750" b="1" dirty="0" smtClean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13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90007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0525"/>
            <a:ext cx="1188280" cy="49618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sx="200000" sy="2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0"/>
          </a:effectLst>
        </p:spPr>
      </p:pic>
      <p:sp>
        <p:nvSpPr>
          <p:cNvPr id="5" name="Textfeld 4"/>
          <p:cNvSpPr txBox="1"/>
          <p:nvPr userDrawn="1"/>
        </p:nvSpPr>
        <p:spPr>
          <a:xfrm>
            <a:off x="1979712" y="268282"/>
            <a:ext cx="10615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50" b="1" dirty="0" smtClean="0">
                <a:solidFill>
                  <a:schemeClr val="tx2">
                    <a:lumMod val="75000"/>
                  </a:schemeClr>
                </a:solidFill>
              </a:rPr>
              <a:t>Oberlandesgericht </a:t>
            </a:r>
          </a:p>
          <a:p>
            <a:r>
              <a:rPr lang="de-DE" sz="750" b="1" dirty="0" smtClean="0">
                <a:solidFill>
                  <a:schemeClr val="tx2">
                    <a:lumMod val="75000"/>
                  </a:schemeClr>
                </a:solidFill>
              </a:rPr>
              <a:t>Köln</a:t>
            </a:r>
            <a:endParaRPr lang="de-DE" sz="75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885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1301" userDrawn="1">
          <p15:clr>
            <a:srgbClr val="FBAE40"/>
          </p15:clr>
        </p15:guide>
        <p15:guide id="1" orient="horz" pos="48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de-DE" smtClean="0"/>
              <a:t>Name, Dienststelle, Datum</a:t>
            </a:r>
            <a:endParaRPr lang="de-DE" dirty="0"/>
          </a:p>
        </p:txBody>
      </p:sp>
      <p:sp>
        <p:nvSpPr>
          <p:cNvPr id="6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1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539750" y="1344613"/>
            <a:ext cx="8064500" cy="40338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69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/>
          <a:lstStyle>
            <a:lvl1pPr algn="l">
              <a:defRPr sz="3200" b="1" cap="all">
                <a:solidFill>
                  <a:srgbClr val="3C506E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Name, Dienststelle,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16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4612"/>
            <a:ext cx="4032250" cy="4033837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344612"/>
            <a:ext cx="4032250" cy="4033837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Name, Dienststelle, Datum</a:t>
            </a: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41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344616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00" y="1812396"/>
            <a:ext cx="4032000" cy="3566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344616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2000" y="1812396"/>
            <a:ext cx="4032000" cy="3566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Name, Dienststelle, Datum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58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344613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500"/>
              </a:spcBef>
              <a:buClrTx/>
              <a:defRPr/>
            </a:lvl3pPr>
            <a:lvl4pPr>
              <a:spcBef>
                <a:spcPts val="400"/>
              </a:spcBef>
              <a:buClrTx/>
              <a:defRPr sz="1600"/>
            </a:lvl4pPr>
            <a:lvl5pPr>
              <a:spcBef>
                <a:spcPts val="400"/>
              </a:spcBef>
              <a:buClrTx/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539749" y="3394296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500"/>
              </a:spcBef>
              <a:buClrTx/>
              <a:defRPr/>
            </a:lvl3pPr>
            <a:lvl4pPr>
              <a:spcBef>
                <a:spcPts val="400"/>
              </a:spcBef>
              <a:buClrTx/>
              <a:defRPr sz="1600"/>
            </a:lvl4pPr>
            <a:lvl5pPr>
              <a:spcBef>
                <a:spcPts val="400"/>
              </a:spcBef>
              <a:buClrTx/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Name, Dienststelle, Datum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41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Name, Dienststelle, Datum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83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hintergrund 9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www.justiz.nrw 11"/>
          <p:cNvSpPr txBox="1"/>
          <p:nvPr userDrawn="1"/>
        </p:nvSpPr>
        <p:spPr>
          <a:xfrm>
            <a:off x="8183033" y="5474673"/>
            <a:ext cx="93610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800" b="0" dirty="0" smtClean="0">
                <a:solidFill>
                  <a:schemeClr val="bg1"/>
                </a:solidFill>
              </a:rPr>
              <a:t>www.justiz.nrw</a:t>
            </a:r>
            <a:endParaRPr lang="de-DE" sz="800" b="0" dirty="0">
              <a:solidFill>
                <a:schemeClr val="bg1"/>
              </a:solidFill>
            </a:endParaRPr>
          </a:p>
        </p:txBody>
      </p:sp>
      <p:pic>
        <p:nvPicPr>
          <p:cNvPr id="15" name="Boxpfeil weiß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Name, Dienststelle, Datum</a:t>
            </a:r>
            <a:endParaRPr lang="de-DE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242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1965" y="1344613"/>
            <a:ext cx="5062287" cy="4014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04" y="1344617"/>
            <a:ext cx="3001961" cy="4033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Name, Dienststelle, Datum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61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1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8" name="Inhaltsplatzhalt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867" y="1344613"/>
            <a:ext cx="8057621" cy="40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grpSp>
        <p:nvGrpSpPr>
          <p:cNvPr id="2" name="NRW 10"/>
          <p:cNvGrpSpPr>
            <a:grpSpLocks/>
          </p:cNvGrpSpPr>
          <p:nvPr/>
        </p:nvGrpSpPr>
        <p:grpSpPr bwMode="auto">
          <a:xfrm>
            <a:off x="6985001" y="334967"/>
            <a:ext cx="1619252" cy="433387"/>
            <a:chOff x="6984922" y="334963"/>
            <a:chExt cx="1619330" cy="433387"/>
          </a:xfrm>
        </p:grpSpPr>
        <p:sp>
          <p:nvSpPr>
            <p:cNvPr id="1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849633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de-DE" sz="750" b="1" dirty="0" smtClean="0">
                  <a:solidFill>
                    <a:schemeClr val="tx2"/>
                  </a:solidFill>
                  <a:cs typeface="+mn-cs"/>
                </a:rPr>
                <a:t>Oberlandesgericht</a:t>
              </a:r>
            </a:p>
            <a:p>
              <a:pPr>
                <a:lnSpc>
                  <a:spcPts val="1000"/>
                </a:lnSpc>
                <a:defRPr/>
              </a:pPr>
              <a:r>
                <a:rPr lang="de-DE" sz="750" b="1" dirty="0" smtClean="0">
                  <a:solidFill>
                    <a:schemeClr val="tx2"/>
                  </a:solidFill>
                  <a:cs typeface="+mn-cs"/>
                </a:rPr>
                <a:t>Köln</a:t>
              </a:r>
            </a:p>
          </p:txBody>
        </p:sp>
        <p:pic>
          <p:nvPicPr>
            <p:cNvPr id="1034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90007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Fußzeilenhintergrund 8"/>
          <p:cNvSpPr/>
          <p:nvPr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1" name="Fußzeilenplatzhalt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712" y="5459329"/>
            <a:ext cx="4752330" cy="2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Name, Dienststelle, Datum</a:t>
            </a:r>
            <a:endParaRPr lang="de-DE" dirty="0"/>
          </a:p>
        </p:txBody>
      </p:sp>
      <p:sp>
        <p:nvSpPr>
          <p:cNvPr id="13" name="www.justiz.nrw 12"/>
          <p:cNvSpPr txBox="1"/>
          <p:nvPr userDrawn="1"/>
        </p:nvSpPr>
        <p:spPr>
          <a:xfrm>
            <a:off x="8183033" y="5474673"/>
            <a:ext cx="93610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800" b="0" dirty="0" smtClean="0">
                <a:solidFill>
                  <a:schemeClr val="bg1"/>
                </a:solidFill>
              </a:rPr>
              <a:t>www.justiz.nrw</a:t>
            </a:r>
            <a:endParaRPr lang="de-DE" sz="800" b="0" dirty="0">
              <a:solidFill>
                <a:schemeClr val="bg1"/>
              </a:solidFill>
            </a:endParaRPr>
          </a:p>
        </p:txBody>
      </p:sp>
      <p:grpSp>
        <p:nvGrpSpPr>
          <p:cNvPr id="5" name="Titeltrenner 4"/>
          <p:cNvGrpSpPr/>
          <p:nvPr userDrawn="1"/>
        </p:nvGrpSpPr>
        <p:grpSpPr>
          <a:xfrm>
            <a:off x="0" y="1180335"/>
            <a:ext cx="9144000" cy="144437"/>
            <a:chOff x="0" y="1180335"/>
            <a:chExt cx="9144000" cy="144437"/>
          </a:xfrm>
        </p:grpSpPr>
        <p:sp>
          <p:nvSpPr>
            <p:cNvPr id="8" name="Pfeil nach unten 7"/>
            <p:cNvSpPr/>
            <p:nvPr/>
          </p:nvSpPr>
          <p:spPr bwMode="auto">
            <a:xfrm>
              <a:off x="534988" y="1180335"/>
              <a:ext cx="220588" cy="144437"/>
            </a:xfrm>
            <a:prstGeom prst="downArrow">
              <a:avLst>
                <a:gd name="adj1" fmla="val 0"/>
                <a:gd name="adj2" fmla="val 88684"/>
              </a:avLst>
            </a:prstGeom>
            <a:solidFill>
              <a:srgbClr val="2337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3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Gerader Verbinder 13"/>
            <p:cNvCxnSpPr/>
            <p:nvPr/>
          </p:nvCxnSpPr>
          <p:spPr bwMode="auto">
            <a:xfrm>
              <a:off x="0" y="1201316"/>
              <a:ext cx="9144000" cy="0"/>
            </a:xfrm>
            <a:prstGeom prst="line">
              <a:avLst/>
            </a:prstGeom>
            <a:noFill/>
            <a:ln w="19050" cap="flat" cmpd="sng" algn="ctr">
              <a:solidFill>
                <a:srgbClr val="3C5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Boxpfeil weiß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142644" y="5449789"/>
            <a:ext cx="844291" cy="268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869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C50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195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5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897" indent="-342897" algn="l" rtl="0" eaLnBrk="1" fontAlgn="base" hangingPunct="1">
        <a:spcBef>
          <a:spcPts val="600"/>
        </a:spcBef>
        <a:spcAft>
          <a:spcPct val="0"/>
        </a:spcAft>
        <a:buClrTx/>
        <a:buSzPct val="100000"/>
        <a:buFontTx/>
        <a:buBlip>
          <a:blip r:embed="rId13"/>
        </a:buBlip>
        <a:defRPr sz="2400">
          <a:solidFill>
            <a:srgbClr val="3C506E"/>
          </a:solidFill>
          <a:latin typeface="+mn-lt"/>
          <a:ea typeface="+mn-ea"/>
          <a:cs typeface="+mn-cs"/>
        </a:defRPr>
      </a:lvl1pPr>
      <a:lvl2pPr marL="742943" indent="-285747" algn="l" rtl="0" eaLnBrk="1" fontAlgn="base" hangingPunct="1">
        <a:spcBef>
          <a:spcPts val="600"/>
        </a:spcBef>
        <a:spcAft>
          <a:spcPct val="0"/>
        </a:spcAft>
        <a:buFontTx/>
        <a:buBlip>
          <a:blip r:embed="rId14"/>
        </a:buBlip>
        <a:defRPr sz="2000">
          <a:solidFill>
            <a:schemeClr val="tx2"/>
          </a:solidFill>
          <a:latin typeface="+mn-lt"/>
        </a:defRPr>
      </a:lvl2pPr>
      <a:lvl3pPr marL="1142989" indent="-228598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>
          <a:solidFill>
            <a:schemeClr val="tx2"/>
          </a:solidFill>
          <a:latin typeface="+mn-lt"/>
        </a:defRPr>
      </a:lvl3pPr>
      <a:lvl4pPr marL="1600184" indent="-228598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600">
          <a:solidFill>
            <a:schemeClr val="tx2"/>
          </a:solidFill>
          <a:latin typeface="+mn-lt"/>
        </a:defRPr>
      </a:lvl4pPr>
      <a:lvl5pPr marL="2057379" indent="-228598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600">
          <a:solidFill>
            <a:schemeClr val="tx2"/>
          </a:solidFill>
          <a:latin typeface="+mn-lt"/>
        </a:defRPr>
      </a:lvl5pPr>
      <a:lvl6pPr marL="2514575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70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66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61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757" userDrawn="1">
          <p15:clr>
            <a:srgbClr val="F26B43"/>
          </p15:clr>
        </p15:guide>
        <p15:guide id="1" orient="horz" pos="847" userDrawn="1">
          <p15:clr>
            <a:srgbClr val="F26B43"/>
          </p15:clr>
        </p15:guide>
        <p15:guide id="2" orient="horz" pos="3388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orient="horz" pos="3433" userDrawn="1">
          <p15:clr>
            <a:srgbClr val="F26B43"/>
          </p15:clr>
        </p15:guide>
        <p15:guide id="5" pos="5420" userDrawn="1">
          <p15:clr>
            <a:srgbClr val="F26B43"/>
          </p15:clr>
        </p15:guide>
        <p15:guide id="6" pos="5035" userDrawn="1">
          <p15:clr>
            <a:srgbClr val="F26B43"/>
          </p15:clr>
        </p15:guide>
        <p15:guide id="7" orient="horz" pos="3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3240769"/>
            <a:ext cx="8712968" cy="1323439"/>
          </a:xfrm>
        </p:spPr>
        <p:txBody>
          <a:bodyPr/>
          <a:lstStyle/>
          <a:p>
            <a:r>
              <a:rPr lang="de-DE" dirty="0" smtClean="0"/>
              <a:t>Videoverhandlungen - </a:t>
            </a:r>
            <a:br>
              <a:rPr lang="de-DE" dirty="0" smtClean="0"/>
            </a:br>
            <a:r>
              <a:rPr lang="de-DE" sz="1800" dirty="0"/>
              <a:t>w</a:t>
            </a:r>
            <a:r>
              <a:rPr lang="de-DE" sz="1800" dirty="0" smtClean="0"/>
              <a:t>ie viel Flexibilisierung verträgt der Rechtsstaat?</a:t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RiOLG</a:t>
            </a:r>
            <a:r>
              <a:rPr lang="de-DE" sz="1800" dirty="0" smtClean="0"/>
              <a:t> Dr. Ingo Werner</a:t>
            </a:r>
            <a:endParaRPr lang="de-DE" sz="1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t="40903" r="863" b="31049"/>
          <a:stretch/>
        </p:blipFill>
        <p:spPr>
          <a:xfrm>
            <a:off x="0" y="1201315"/>
            <a:ext cx="9144000" cy="1728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RiOLG</a:t>
            </a:r>
            <a:r>
              <a:rPr lang="de-DE" dirty="0" smtClean="0"/>
              <a:t> Dr. Werner, Oberlandesgericht Köln, 30.11.2023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" r="654" b="35579"/>
          <a:stretch/>
        </p:blipFill>
        <p:spPr>
          <a:xfrm>
            <a:off x="-36511" y="0"/>
            <a:ext cx="9217024" cy="544978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-1"/>
            <a:ext cx="9144000" cy="545933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Individualität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38" y="1777380"/>
            <a:ext cx="4554107" cy="134733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07" y="3505572"/>
            <a:ext cx="4509517" cy="106878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982" y="1782246"/>
            <a:ext cx="402201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RiOLG</a:t>
            </a:r>
            <a:r>
              <a:rPr lang="de-DE" dirty="0" smtClean="0"/>
              <a:t> Dr. Werner, Oberlandesgericht Köln, 30.11.2023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34375"/>
          <a:stretch/>
        </p:blipFill>
        <p:spPr>
          <a:xfrm>
            <a:off x="-36512" y="-22820"/>
            <a:ext cx="9217023" cy="54726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-1"/>
            <a:ext cx="9144000" cy="545933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Zukunft!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84" y="3075783"/>
            <a:ext cx="4777711" cy="223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RiOLG</a:t>
            </a:r>
            <a:r>
              <a:rPr lang="de-DE" dirty="0" smtClean="0"/>
              <a:t> Dr. Werner, Oberlandesgericht Köln, 30.11.2023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17256" r="-396" b="23133"/>
          <a:stretch/>
        </p:blipFill>
        <p:spPr>
          <a:xfrm>
            <a:off x="0" y="-22820"/>
            <a:ext cx="9180512" cy="54726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-1"/>
            <a:ext cx="9144000" cy="545933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Zukunft?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RiOLG</a:t>
            </a:r>
            <a:r>
              <a:rPr lang="de-DE" dirty="0" smtClean="0"/>
              <a:t> Dr. Werner, Oberlandesgericht Köln, 30.11.2023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32811"/>
          <a:stretch/>
        </p:blipFill>
        <p:spPr>
          <a:xfrm>
            <a:off x="-36512" y="-22820"/>
            <a:ext cx="9217024" cy="54726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-1"/>
            <a:ext cx="9144000" cy="545933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Vielen Dank </a:t>
            </a: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für Ihre Aufmerksamkeit!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3240769"/>
            <a:ext cx="8712968" cy="1600438"/>
          </a:xfrm>
        </p:spPr>
        <p:txBody>
          <a:bodyPr/>
          <a:lstStyle/>
          <a:p>
            <a:r>
              <a:rPr lang="de-DE" dirty="0" smtClean="0"/>
              <a:t>Videoverhandlungen - </a:t>
            </a:r>
            <a:br>
              <a:rPr lang="de-DE" dirty="0" smtClean="0"/>
            </a:br>
            <a:r>
              <a:rPr lang="de-DE" sz="1800" dirty="0"/>
              <a:t>w</a:t>
            </a:r>
            <a:r>
              <a:rPr lang="de-DE" sz="1800" dirty="0" smtClean="0"/>
              <a:t>ie viel Flexibilisierung verträgt der Rechtsstaat?</a:t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err="1" smtClean="0"/>
              <a:t>RiOLG</a:t>
            </a:r>
            <a:r>
              <a:rPr lang="de-DE" sz="1800" dirty="0" smtClean="0"/>
              <a:t> Dr. Ingo Werner</a:t>
            </a:r>
            <a:br>
              <a:rPr lang="de-DE" sz="1800" dirty="0" smtClean="0"/>
            </a:br>
            <a:r>
              <a:rPr lang="de-DE" sz="1800" dirty="0" smtClean="0"/>
              <a:t>ingo.werner@olg-koeln.nrw.de</a:t>
            </a:r>
            <a:endParaRPr lang="de-DE" sz="1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t="40903" r="863" b="31049"/>
          <a:stretch/>
        </p:blipFill>
        <p:spPr>
          <a:xfrm>
            <a:off x="0" y="1201315"/>
            <a:ext cx="9144000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RiOLG</a:t>
            </a:r>
            <a:r>
              <a:rPr lang="de-DE" dirty="0" smtClean="0"/>
              <a:t> Dr. Werner, Oberlandesgericht Köln, 30.11.2023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" r="774" b="33332"/>
          <a:stretch/>
        </p:blipFill>
        <p:spPr>
          <a:xfrm>
            <a:off x="-36512" y="0"/>
            <a:ext cx="9217023" cy="544978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-1"/>
            <a:ext cx="9144000" cy="545933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Dynamik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RiOLG</a:t>
            </a:r>
            <a:r>
              <a:rPr lang="de-DE" dirty="0" smtClean="0"/>
              <a:t> Dr. Werner, Oberlandesgericht Köln, 30.11.2023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" r="774" b="33332"/>
          <a:stretch/>
        </p:blipFill>
        <p:spPr>
          <a:xfrm>
            <a:off x="-36512" y="0"/>
            <a:ext cx="9217023" cy="544978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-1"/>
            <a:ext cx="9144000" cy="545933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Dynamik</a:t>
            </a: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	- § 128a ZPO seit 2005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	- Corona-Pandemie als Innovationstreiber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	- Schnelle Ausstattung der Gerichte in NRW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	 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RiOLG</a:t>
            </a:r>
            <a:r>
              <a:rPr lang="de-DE" dirty="0" smtClean="0"/>
              <a:t> Dr. Werner, Oberlandesgericht Köln, 30.11.2023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" r="774" b="33332"/>
          <a:stretch/>
        </p:blipFill>
        <p:spPr>
          <a:xfrm>
            <a:off x="-36512" y="0"/>
            <a:ext cx="9217023" cy="544978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0" y="-1"/>
            <a:ext cx="9144000" cy="545933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Dynamik</a:t>
            </a: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	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	 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endParaRPr lang="de-DE" sz="24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3" y="1702374"/>
            <a:ext cx="6192688" cy="25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RiOLG</a:t>
            </a:r>
            <a:r>
              <a:rPr lang="de-DE" dirty="0" smtClean="0"/>
              <a:t> Dr. Werner, Oberlandesgericht Köln, 30.11.2023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b="35157"/>
          <a:stretch/>
        </p:blipFill>
        <p:spPr>
          <a:xfrm>
            <a:off x="-36512" y="0"/>
            <a:ext cx="9217024" cy="544978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-36512" y="14371"/>
            <a:ext cx="9217024" cy="545933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Pragmatik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9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RiOLG</a:t>
            </a:r>
            <a:r>
              <a:rPr lang="de-DE" dirty="0" smtClean="0"/>
              <a:t> Dr. Werner, Oberlandesgericht Köln, 30.11.2023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b="35157"/>
          <a:stretch/>
        </p:blipFill>
        <p:spPr>
          <a:xfrm>
            <a:off x="-36512" y="0"/>
            <a:ext cx="9217024" cy="544978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-36512" y="-1"/>
            <a:ext cx="9217024" cy="545933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Pragmatik</a:t>
            </a: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lvl="1"/>
            <a:r>
              <a:rPr lang="de-DE" sz="2400" dirty="0" smtClean="0">
                <a:solidFill>
                  <a:schemeClr val="bg1"/>
                </a:solidFill>
              </a:rPr>
              <a:t>	- Try </a:t>
            </a:r>
            <a:r>
              <a:rPr lang="de-DE" sz="2400" dirty="0" err="1" smtClean="0">
                <a:solidFill>
                  <a:schemeClr val="bg1"/>
                </a:solidFill>
              </a:rPr>
              <a:t>and</a:t>
            </a:r>
            <a:r>
              <a:rPr lang="de-DE" sz="2400" dirty="0" smtClean="0">
                <a:solidFill>
                  <a:schemeClr val="bg1"/>
                </a:solidFill>
              </a:rPr>
              <a:t> „Error“</a:t>
            </a:r>
          </a:p>
          <a:p>
            <a:pPr lvl="1"/>
            <a:endParaRPr lang="de-DE" sz="2400" dirty="0">
              <a:solidFill>
                <a:schemeClr val="bg1"/>
              </a:solidFill>
            </a:endParaRPr>
          </a:p>
          <a:p>
            <a:pPr lvl="1"/>
            <a:r>
              <a:rPr lang="de-DE" sz="2400" dirty="0" smtClean="0">
                <a:solidFill>
                  <a:schemeClr val="bg1"/>
                </a:solidFill>
              </a:rPr>
              <a:t>	- Offenheit für unkomplizierte Lösungen</a:t>
            </a:r>
          </a:p>
          <a:p>
            <a:pPr lvl="1"/>
            <a:endParaRPr lang="de-DE" sz="2400" dirty="0">
              <a:solidFill>
                <a:schemeClr val="bg1"/>
              </a:solidFill>
            </a:endParaRPr>
          </a:p>
          <a:p>
            <a:pPr lvl="1"/>
            <a:r>
              <a:rPr lang="de-DE" sz="2400" dirty="0" smtClean="0">
                <a:solidFill>
                  <a:schemeClr val="bg1"/>
                </a:solidFill>
              </a:rPr>
              <a:t>	- Höchstrichterliche Rechtsprechung</a:t>
            </a:r>
          </a:p>
          <a:p>
            <a:pPr lvl="1"/>
            <a:endParaRPr lang="de-DE" sz="2400" dirty="0">
              <a:solidFill>
                <a:schemeClr val="bg1"/>
              </a:solidFill>
            </a:endParaRPr>
          </a:p>
          <a:p>
            <a:pPr lvl="1"/>
            <a:endParaRPr lang="de-DE" sz="2400" dirty="0" smtClean="0">
              <a:solidFill>
                <a:schemeClr val="bg1"/>
              </a:solidFill>
            </a:endParaRPr>
          </a:p>
          <a:p>
            <a:pPr marL="571500" indent="-571500" algn="ctr">
              <a:buFontTx/>
              <a:buChar char="-"/>
            </a:pP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RiOLG</a:t>
            </a:r>
            <a:r>
              <a:rPr lang="de-DE" dirty="0" smtClean="0"/>
              <a:t> Dr. Werner, Oberlandesgericht Köln, 30.11.2023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7" b="20826"/>
          <a:stretch/>
        </p:blipFill>
        <p:spPr>
          <a:xfrm>
            <a:off x="-36512" y="0"/>
            <a:ext cx="9217024" cy="544978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-1"/>
            <a:ext cx="9144000" cy="545933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Normalität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RiOLG</a:t>
            </a:r>
            <a:r>
              <a:rPr lang="de-DE" dirty="0" smtClean="0"/>
              <a:t> Dr. Werner, Oberlandesgericht Köln, 30.11.2023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7" b="20826"/>
          <a:stretch/>
        </p:blipFill>
        <p:spPr>
          <a:xfrm>
            <a:off x="-36512" y="0"/>
            <a:ext cx="9217024" cy="544978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-1"/>
            <a:ext cx="9144000" cy="545933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Normalität</a:t>
            </a:r>
          </a:p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lvl="1"/>
            <a:r>
              <a:rPr lang="de-DE" sz="2400" dirty="0">
                <a:solidFill>
                  <a:schemeClr val="bg1"/>
                </a:solidFill>
              </a:rPr>
              <a:t>	</a:t>
            </a:r>
            <a:r>
              <a:rPr lang="de-DE" sz="2400" dirty="0" smtClean="0">
                <a:solidFill>
                  <a:schemeClr val="bg1"/>
                </a:solidFill>
              </a:rPr>
              <a:t>- Videoverhandlungen sind Alltag</a:t>
            </a:r>
          </a:p>
          <a:p>
            <a:pPr lvl="1"/>
            <a:endParaRPr lang="de-DE" sz="2400" dirty="0">
              <a:solidFill>
                <a:schemeClr val="bg1"/>
              </a:solidFill>
            </a:endParaRPr>
          </a:p>
          <a:p>
            <a:pPr lvl="1"/>
            <a:r>
              <a:rPr lang="de-DE" sz="2400" dirty="0" smtClean="0">
                <a:solidFill>
                  <a:schemeClr val="bg1"/>
                </a:solidFill>
              </a:rPr>
              <a:t>	- Alle notwendigen Säle sind ausgestattet</a:t>
            </a:r>
          </a:p>
          <a:p>
            <a:pPr lvl="1"/>
            <a:endParaRPr lang="de-DE" sz="2400" dirty="0">
              <a:solidFill>
                <a:schemeClr val="bg1"/>
              </a:solidFill>
            </a:endParaRPr>
          </a:p>
          <a:p>
            <a:pPr lvl="1"/>
            <a:r>
              <a:rPr lang="de-DE" sz="2400" dirty="0" smtClean="0">
                <a:solidFill>
                  <a:schemeClr val="bg1"/>
                </a:solidFill>
              </a:rPr>
              <a:t>	- Rückgang auf „Normalniveau“</a:t>
            </a:r>
          </a:p>
          <a:p>
            <a:pPr marL="571500" indent="-571500" algn="ctr">
              <a:buFontTx/>
              <a:buChar char="-"/>
            </a:pP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RiOLG</a:t>
            </a:r>
            <a:r>
              <a:rPr lang="de-DE" dirty="0" smtClean="0"/>
              <a:t> Dr. Werner, Oberlandesgericht Köln, 30.11.2023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9" r="654" b="35579"/>
          <a:stretch/>
        </p:blipFill>
        <p:spPr>
          <a:xfrm>
            <a:off x="-36511" y="0"/>
            <a:ext cx="9217024" cy="544978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-1"/>
            <a:ext cx="9144000" cy="545933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endParaRPr lang="de-DE" sz="4000" dirty="0">
              <a:solidFill>
                <a:schemeClr val="bg1"/>
              </a:solidFill>
            </a:endParaRP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Individualität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Justiz NRW">
  <a:themeElements>
    <a:clrScheme name="Justiz NRW">
      <a:dk1>
        <a:srgbClr val="3C506E"/>
      </a:dk1>
      <a:lt1>
        <a:srgbClr val="FFFFFF"/>
      </a:lt1>
      <a:dk2>
        <a:srgbClr val="333333"/>
      </a:dk2>
      <a:lt2>
        <a:srgbClr val="FFFFFF"/>
      </a:lt2>
      <a:accent1>
        <a:srgbClr val="009036"/>
      </a:accent1>
      <a:accent2>
        <a:srgbClr val="E2001A"/>
      </a:accent2>
      <a:accent3>
        <a:srgbClr val="ACACAC"/>
      </a:accent3>
      <a:accent4>
        <a:srgbClr val="003064"/>
      </a:accent4>
      <a:accent5>
        <a:srgbClr val="882345"/>
      </a:accent5>
      <a:accent6>
        <a:srgbClr val="E1CD00"/>
      </a:accent6>
      <a:hlink>
        <a:srgbClr val="3C506E"/>
      </a:hlink>
      <a:folHlink>
        <a:srgbClr val="00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2022_06_22_OLGK_PP_Vorlage Präsentation OLG.potx" id="{7AD12AFF-60F1-4C15-B8DF-FBF81256C7BA}" vid="{A2615C7A-37C2-4F52-8462-1069BF2E68D4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2022_07_27_OLGK_PP_Vorlage Präsentation OLG</Template>
  <TotalTime>0</TotalTime>
  <Words>388</Words>
  <Application>Microsoft Office PowerPoint</Application>
  <PresentationFormat>Bildschirmpräsentation (16:10)</PresentationFormat>
  <Paragraphs>156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Courier New</vt:lpstr>
      <vt:lpstr>Justiz NRW</vt:lpstr>
      <vt:lpstr>Videoverhandlungen -  wie viel Flexibilisierung verträgt der Rechtsstaat?  RiOLG Dr. Ingo Werner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Videoverhandlungen -  wie viel Flexibilisierung verträgt der Rechtsstaat?  RiOLG Dr. Ingo Werner ingo.werner@olg-koeln.nrw.de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2023-11-24T09:21:34Z</dcterms:created>
  <dcterms:modified xsi:type="dcterms:W3CDTF">2023-11-28T16:40:07Z</dcterms:modified>
  <cp:category/>
</cp:coreProperties>
</file>